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sldIdLst>
    <p:sldId id="256" r:id="rId2"/>
    <p:sldId id="261" r:id="rId3"/>
    <p:sldId id="257" r:id="rId4"/>
    <p:sldId id="265" r:id="rId5"/>
    <p:sldId id="262" r:id="rId6"/>
    <p:sldId id="263" r:id="rId7"/>
    <p:sldId id="264" r:id="rId8"/>
    <p:sldId id="266" r:id="rId9"/>
    <p:sldId id="267" r:id="rId10"/>
    <p:sldId id="268" r:id="rId11"/>
    <p:sldId id="269" r:id="rId12"/>
    <p:sldId id="270" r:id="rId13"/>
    <p:sldId id="26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5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98C4"/>
    <a:srgbClr val="C0F1F6"/>
    <a:srgbClr val="24CDE0"/>
    <a:srgbClr val="7CE1EC"/>
    <a:srgbClr val="DD9B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477" autoAdjust="0"/>
  </p:normalViewPr>
  <p:slideViewPr>
    <p:cSldViewPr snapToGrid="0">
      <p:cViewPr varScale="1">
        <p:scale>
          <a:sx n="104" d="100"/>
          <a:sy n="104" d="100"/>
        </p:scale>
        <p:origin x="73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8C6295-F408-4579-BC3D-392B0861623A}" type="datetimeFigureOut">
              <a:rPr lang="en-IN" smtClean="0"/>
              <a:t>24-06-2021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72513E-D287-4997-8756-85F37631360B}" type="slidenum">
              <a:rPr lang="en-IN" smtClean="0"/>
              <a:t>‹#›</a:t>
            </a:fld>
            <a:endParaRPr lang="en-IN"/>
          </a:p>
        </p:txBody>
      </p:sp>
    </p:spTree>
    <p:extLst>
      <p:ext uri="{BB962C8B-B14F-4D97-AF65-F5344CB8AC3E}">
        <p14:creationId xmlns:p14="http://schemas.microsoft.com/office/powerpoint/2010/main" val="1604605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TM_Forum"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www.tmforum.org/tm-forum-frameworx-2/" TargetMode="External"/><Relationship Id="rId4" Type="http://schemas.openxmlformats.org/officeDocument/2006/relationships/hyperlink" Target="https://www.tmforum.org/opendigitalframework/"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uccess.vlocity.co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sz="1200" b="1" i="0" u="none" strike="noStrike" baseline="0" dirty="0">
                <a:latin typeface="Times New Roman" panose="02020603050405020304" pitchFamily="18" charset="0"/>
                <a:cs typeface="Times New Roman" panose="02020603050405020304" pitchFamily="18" charset="0"/>
              </a:rPr>
              <a:t>Industries CPQ</a:t>
            </a:r>
          </a:p>
          <a:p>
            <a:pPr algn="l"/>
            <a:endParaRPr lang="en-IN" sz="1200" b="0" i="0" u="none" strike="noStrike" baseline="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solidFill>
                  <a:srgbClr val="313537"/>
                </a:solidFill>
                <a:effectLst/>
                <a:latin typeface="Times New Roman" panose="02020603050405020304" pitchFamily="18" charset="0"/>
                <a:ea typeface="Times New Roman" panose="02020603050405020304" pitchFamily="18" charset="0"/>
                <a:cs typeface="Times New Roman" panose="02020603050405020304" pitchFamily="18" charset="0"/>
              </a:rPr>
              <a:t>Industries Configure, Price, Quote (CPQ) is a cloud-based, quote-and-order-capture system that is built natively and additively on the Salesforce platform.  It enables the configuration of product offers that are just right for the customer. Driven by underlying EPC product-service-resource (PSR) data, Industries CPQ gives sales teams advanced order-capture and guided-selling capabilities so that they can offer best-fit products and services to customers across different channels.</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algn="l"/>
            <a:endParaRPr lang="en-US" sz="1200" b="0" i="0" u="none" strike="noStrike" baseline="0" dirty="0">
              <a:latin typeface="Times New Roman" panose="02020603050405020304" pitchFamily="18" charset="0"/>
              <a:cs typeface="Times New Roman" panose="02020603050405020304" pitchFamily="18" charset="0"/>
            </a:endParaRPr>
          </a:p>
          <a:p>
            <a:pPr algn="l"/>
            <a:r>
              <a:rPr lang="en-US" sz="1200" b="0" i="0" u="none" strike="noStrike" baseline="0" dirty="0">
                <a:latin typeface="Times New Roman" panose="02020603050405020304" pitchFamily="18" charset="0"/>
                <a:cs typeface="Times New Roman" panose="02020603050405020304" pitchFamily="18" charset="0"/>
              </a:rPr>
              <a:t>Industries CPQ has a powerful rules engine built on the Salesforce platform that ensures that quotes and orders are valid before submission, minimizing order delays, customer confusion, and customer dissatisfaction. Industries CPQ picks up where CRM ends, providing real-time product, pricing, and business rules based on natural language and declarative administration. </a:t>
            </a:r>
          </a:p>
          <a:p>
            <a:pPr algn="l"/>
            <a:endParaRPr lang="en-US" sz="1200" b="0" i="0" u="none" strike="noStrike" baseline="0" dirty="0">
              <a:latin typeface="Times New Roman" panose="02020603050405020304" pitchFamily="18" charset="0"/>
              <a:cs typeface="Times New Roman" panose="02020603050405020304" pitchFamily="18" charset="0"/>
            </a:endParaRPr>
          </a:p>
          <a:p>
            <a:pPr algn="l"/>
            <a:r>
              <a:rPr lang="en-US" sz="1200" b="0" i="0" u="none" strike="noStrike" baseline="0" dirty="0">
                <a:latin typeface="Times New Roman" panose="02020603050405020304" pitchFamily="18" charset="0"/>
                <a:cs typeface="Times New Roman" panose="02020603050405020304" pitchFamily="18" charset="0"/>
              </a:rPr>
              <a:t>Industries CPQ supports both </a:t>
            </a:r>
            <a:r>
              <a:rPr lang="en-US" sz="1200" b="1" i="0" u="none" strike="noStrike" baseline="0" dirty="0">
                <a:latin typeface="Times New Roman" panose="02020603050405020304" pitchFamily="18" charset="0"/>
                <a:cs typeface="Times New Roman" panose="02020603050405020304" pitchFamily="18" charset="0"/>
              </a:rPr>
              <a:t>business-to-business</a:t>
            </a:r>
            <a:r>
              <a:rPr lang="en-US" sz="1200" b="0" i="0" u="none" strike="noStrike" baseline="0" dirty="0">
                <a:latin typeface="Times New Roman" panose="02020603050405020304" pitchFamily="18" charset="0"/>
                <a:cs typeface="Times New Roman" panose="02020603050405020304" pitchFamily="18" charset="0"/>
              </a:rPr>
              <a:t> (B2B) and </a:t>
            </a:r>
            <a:r>
              <a:rPr lang="en-US" sz="1200" b="1" i="0" u="none" strike="noStrike" baseline="0" dirty="0">
                <a:latin typeface="Times New Roman" panose="02020603050405020304" pitchFamily="18" charset="0"/>
                <a:cs typeface="Times New Roman" panose="02020603050405020304" pitchFamily="18" charset="0"/>
              </a:rPr>
              <a:t>business-to-consumer</a:t>
            </a:r>
            <a:r>
              <a:rPr lang="en-US" sz="1200" b="0" i="0" u="none" strike="noStrike" baseline="0" dirty="0">
                <a:latin typeface="Times New Roman" panose="02020603050405020304" pitchFamily="18" charset="0"/>
                <a:cs typeface="Times New Roman" panose="02020603050405020304" pitchFamily="18" charset="0"/>
              </a:rPr>
              <a:t> (B2C) lead-to-cash processes. The open architecture of the platform allows you to use Industries CPQ components, services, and user interface selectively as individual components and to integrate process flows with external systems, all using a unified user interface.</a:t>
            </a:r>
          </a:p>
          <a:p>
            <a:pPr algn="l"/>
            <a:endParaRPr lang="en-US" sz="1200" b="0" i="0" u="none" strike="noStrike" baseline="0" dirty="0">
              <a:solidFill>
                <a:srgbClr val="313537"/>
              </a:solidFill>
              <a:effectLst/>
              <a:latin typeface="Proxima Nova Light"/>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3</a:t>
            </a:fld>
            <a:endParaRPr lang="en-IN"/>
          </a:p>
        </p:txBody>
      </p:sp>
    </p:spTree>
    <p:extLst>
      <p:ext uri="{BB962C8B-B14F-4D97-AF65-F5344CB8AC3E}">
        <p14:creationId xmlns:p14="http://schemas.microsoft.com/office/powerpoint/2010/main" val="11146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13537"/>
                </a:solidFill>
                <a:latin typeface="Times New Roman" panose="02020603050405020304" pitchFamily="18" charset="0"/>
                <a:cs typeface="Times New Roman" panose="02020603050405020304" pitchFamily="18" charset="0"/>
              </a:rPr>
              <a:t>Answer: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13537"/>
                </a:solidFill>
                <a:latin typeface="Times New Roman" panose="02020603050405020304" pitchFamily="18" charset="0"/>
                <a:cs typeface="Times New Roman" panose="02020603050405020304" pitchFamily="18" charset="0"/>
              </a:rPr>
              <a:t>1 –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13537"/>
                </a:solidFill>
                <a:latin typeface="Times New Roman" panose="02020603050405020304" pitchFamily="18" charset="0"/>
                <a:cs typeface="Times New Roman" panose="02020603050405020304" pitchFamily="18" charset="0"/>
              </a:rPr>
              <a:t>2 – 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1C72513E-D287-4997-8756-85F37631360B}" type="slidenum">
              <a:rPr lang="en-IN" smtClean="0"/>
              <a:t>12</a:t>
            </a:fld>
            <a:endParaRPr lang="en-IN"/>
          </a:p>
        </p:txBody>
      </p:sp>
    </p:spTree>
    <p:extLst>
      <p:ext uri="{BB962C8B-B14F-4D97-AF65-F5344CB8AC3E}">
        <p14:creationId xmlns:p14="http://schemas.microsoft.com/office/powerpoint/2010/main" val="3660569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13537"/>
                </a:solidFill>
                <a:effectLst/>
                <a:latin typeface="Proxima Nova Light"/>
              </a:rPr>
              <a:t>OmniScript provides guided selling and guided service transitions as well as guided checkout, asset generation, and contract generation, which you learn about in the Contract Lifecycle Management (CLM) course.</a:t>
            </a:r>
            <a:endParaRPr lang="en-IN" dirty="0"/>
          </a:p>
        </p:txBody>
      </p:sp>
      <p:sp>
        <p:nvSpPr>
          <p:cNvPr id="4" name="Slide Number Placeholder 3"/>
          <p:cNvSpPr>
            <a:spLocks noGrp="1"/>
          </p:cNvSpPr>
          <p:nvPr>
            <p:ph type="sldNum" sz="quarter" idx="5"/>
          </p:nvPr>
        </p:nvSpPr>
        <p:spPr/>
        <p:txBody>
          <a:bodyPr/>
          <a:lstStyle/>
          <a:p>
            <a:fld id="{1C72513E-D287-4997-8756-85F37631360B}" type="slidenum">
              <a:rPr lang="en-IN" smtClean="0"/>
              <a:t>14</a:t>
            </a:fld>
            <a:endParaRPr lang="en-IN"/>
          </a:p>
        </p:txBody>
      </p:sp>
    </p:spTree>
    <p:extLst>
      <p:ext uri="{BB962C8B-B14F-4D97-AF65-F5344CB8AC3E}">
        <p14:creationId xmlns:p14="http://schemas.microsoft.com/office/powerpoint/2010/main" val="553998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C72513E-D287-4997-8756-85F37631360B}" type="slidenum">
              <a:rPr lang="en-IN" smtClean="0"/>
              <a:t>15</a:t>
            </a:fld>
            <a:endParaRPr lang="en-IN"/>
          </a:p>
        </p:txBody>
      </p:sp>
    </p:spTree>
    <p:extLst>
      <p:ext uri="{BB962C8B-B14F-4D97-AF65-F5344CB8AC3E}">
        <p14:creationId xmlns:p14="http://schemas.microsoft.com/office/powerpoint/2010/main" val="2677376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C72513E-D287-4997-8756-85F37631360B}" type="slidenum">
              <a:rPr lang="en-IN" smtClean="0"/>
              <a:t>16</a:t>
            </a:fld>
            <a:endParaRPr lang="en-IN"/>
          </a:p>
        </p:txBody>
      </p:sp>
    </p:spTree>
    <p:extLst>
      <p:ext uri="{BB962C8B-B14F-4D97-AF65-F5344CB8AC3E}">
        <p14:creationId xmlns:p14="http://schemas.microsoft.com/office/powerpoint/2010/main" val="1476423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13537"/>
                </a:solidFill>
                <a:latin typeface="Times New Roman" panose="02020603050405020304" pitchFamily="18" charset="0"/>
                <a:cs typeface="Times New Roman" panose="02020603050405020304" pitchFamily="18" charset="0"/>
              </a:rPr>
              <a:t>Answer: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13537"/>
                </a:solidFill>
                <a:latin typeface="Times New Roman" panose="02020603050405020304" pitchFamily="18" charset="0"/>
                <a:cs typeface="Times New Roman" panose="02020603050405020304" pitchFamily="18" charset="0"/>
              </a:rPr>
              <a:t>1 – B</a:t>
            </a:r>
          </a:p>
        </p:txBody>
      </p:sp>
      <p:sp>
        <p:nvSpPr>
          <p:cNvPr id="4" name="Slide Number Placeholder 3"/>
          <p:cNvSpPr>
            <a:spLocks noGrp="1"/>
          </p:cNvSpPr>
          <p:nvPr>
            <p:ph type="sldNum" sz="quarter" idx="5"/>
          </p:nvPr>
        </p:nvSpPr>
        <p:spPr/>
        <p:txBody>
          <a:bodyPr/>
          <a:lstStyle/>
          <a:p>
            <a:fld id="{1C72513E-D287-4997-8756-85F37631360B}" type="slidenum">
              <a:rPr lang="en-IN" smtClean="0"/>
              <a:t>17</a:t>
            </a:fld>
            <a:endParaRPr lang="en-IN"/>
          </a:p>
        </p:txBody>
      </p:sp>
    </p:spTree>
    <p:extLst>
      <p:ext uri="{BB962C8B-B14F-4D97-AF65-F5344CB8AC3E}">
        <p14:creationId xmlns:p14="http://schemas.microsoft.com/office/powerpoint/2010/main" val="1469804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C72513E-D287-4997-8756-85F37631360B}" type="slidenum">
              <a:rPr lang="en-IN" smtClean="0"/>
              <a:t>18</a:t>
            </a:fld>
            <a:endParaRPr lang="en-IN"/>
          </a:p>
        </p:txBody>
      </p:sp>
    </p:spTree>
    <p:extLst>
      <p:ext uri="{BB962C8B-B14F-4D97-AF65-F5344CB8AC3E}">
        <p14:creationId xmlns:p14="http://schemas.microsoft.com/office/powerpoint/2010/main" val="3561805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C72513E-D287-4997-8756-85F37631360B}" type="slidenum">
              <a:rPr lang="en-IN" smtClean="0"/>
              <a:t>19</a:t>
            </a:fld>
            <a:endParaRPr lang="en-IN"/>
          </a:p>
        </p:txBody>
      </p:sp>
    </p:spTree>
    <p:extLst>
      <p:ext uri="{BB962C8B-B14F-4D97-AF65-F5344CB8AC3E}">
        <p14:creationId xmlns:p14="http://schemas.microsoft.com/office/powerpoint/2010/main" val="205633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C72513E-D287-4997-8756-85F37631360B}" type="slidenum">
              <a:rPr lang="en-IN" smtClean="0"/>
              <a:t>20</a:t>
            </a:fld>
            <a:endParaRPr lang="en-IN"/>
          </a:p>
        </p:txBody>
      </p:sp>
    </p:spTree>
    <p:extLst>
      <p:ext uri="{BB962C8B-B14F-4D97-AF65-F5344CB8AC3E}">
        <p14:creationId xmlns:p14="http://schemas.microsoft.com/office/powerpoint/2010/main" val="503609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13537"/>
                </a:solidFill>
                <a:latin typeface="Times New Roman" panose="02020603050405020304" pitchFamily="18" charset="0"/>
                <a:cs typeface="Times New Roman" panose="02020603050405020304" pitchFamily="18" charset="0"/>
              </a:rPr>
              <a:t>Answer: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13537"/>
                </a:solidFill>
                <a:latin typeface="Times New Roman" panose="02020603050405020304" pitchFamily="18" charset="0"/>
                <a:cs typeface="Times New Roman" panose="02020603050405020304" pitchFamily="18" charset="0"/>
              </a:rPr>
              <a:t>1 –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13537"/>
                </a:solidFill>
                <a:latin typeface="Times New Roman" panose="02020603050405020304" pitchFamily="18" charset="0"/>
                <a:cs typeface="Times New Roman" panose="02020603050405020304" pitchFamily="18" charset="0"/>
              </a:rPr>
              <a:t>2 – C</a:t>
            </a:r>
          </a:p>
          <a:p>
            <a:endParaRPr lang="en-IN" dirty="0"/>
          </a:p>
        </p:txBody>
      </p:sp>
      <p:sp>
        <p:nvSpPr>
          <p:cNvPr id="4" name="Slide Number Placeholder 3"/>
          <p:cNvSpPr>
            <a:spLocks noGrp="1"/>
          </p:cNvSpPr>
          <p:nvPr>
            <p:ph type="sldNum" sz="quarter" idx="5"/>
          </p:nvPr>
        </p:nvSpPr>
        <p:spPr/>
        <p:txBody>
          <a:bodyPr/>
          <a:lstStyle/>
          <a:p>
            <a:fld id="{1C72513E-D287-4997-8756-85F37631360B}" type="slidenum">
              <a:rPr lang="en-IN" smtClean="0"/>
              <a:t>21</a:t>
            </a:fld>
            <a:endParaRPr lang="en-IN"/>
          </a:p>
        </p:txBody>
      </p:sp>
    </p:spTree>
    <p:extLst>
      <p:ext uri="{BB962C8B-B14F-4D97-AF65-F5344CB8AC3E}">
        <p14:creationId xmlns:p14="http://schemas.microsoft.com/office/powerpoint/2010/main" val="3757552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1" i="0" dirty="0">
                <a:solidFill>
                  <a:srgbClr val="313537"/>
                </a:solidFill>
                <a:effectLst/>
                <a:latin typeface="Proxima Nova Light"/>
              </a:rPr>
              <a:t>OmniScript Samples</a:t>
            </a:r>
            <a:endParaRPr lang="en-US" b="0" i="0" dirty="0">
              <a:solidFill>
                <a:srgbClr val="313537"/>
              </a:solidFill>
              <a:effectLst/>
              <a:latin typeface="Proxima Nova Light"/>
            </a:endParaRPr>
          </a:p>
          <a:p>
            <a:pPr algn="l" fontAlgn="base"/>
            <a:r>
              <a:rPr lang="en-US" b="0" i="0" dirty="0">
                <a:solidFill>
                  <a:srgbClr val="313537"/>
                </a:solidFill>
                <a:effectLst/>
                <a:latin typeface="Proxima Nova Light"/>
              </a:rPr>
              <a:t>The Salesforce Industries Process Library provides many different examples of guided selling OmniScripts you can download and customize for your processes.</a:t>
            </a:r>
          </a:p>
          <a:p>
            <a:endParaRPr lang="en-IN" dirty="0"/>
          </a:p>
        </p:txBody>
      </p:sp>
      <p:sp>
        <p:nvSpPr>
          <p:cNvPr id="4" name="Slide Number Placeholder 3"/>
          <p:cNvSpPr>
            <a:spLocks noGrp="1"/>
          </p:cNvSpPr>
          <p:nvPr>
            <p:ph type="sldNum" sz="quarter" idx="5"/>
          </p:nvPr>
        </p:nvSpPr>
        <p:spPr/>
        <p:txBody>
          <a:bodyPr/>
          <a:lstStyle/>
          <a:p>
            <a:fld id="{1C72513E-D287-4997-8756-85F37631360B}" type="slidenum">
              <a:rPr lang="en-IN" smtClean="0"/>
              <a:t>22</a:t>
            </a:fld>
            <a:endParaRPr lang="en-IN"/>
          </a:p>
        </p:txBody>
      </p:sp>
    </p:spTree>
    <p:extLst>
      <p:ext uri="{BB962C8B-B14F-4D97-AF65-F5344CB8AC3E}">
        <p14:creationId xmlns:p14="http://schemas.microsoft.com/office/powerpoint/2010/main" val="1454378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None/>
            </a:pPr>
            <a:endParaRPr lang="en-US" b="0" i="0" dirty="0">
              <a:solidFill>
                <a:srgbClr val="313537"/>
              </a:solidFill>
              <a:effectLst/>
              <a:latin typeface="Proxima Nova Light"/>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4</a:t>
            </a:fld>
            <a:endParaRPr lang="en-IN"/>
          </a:p>
        </p:txBody>
      </p:sp>
    </p:spTree>
    <p:extLst>
      <p:ext uri="{BB962C8B-B14F-4D97-AF65-F5344CB8AC3E}">
        <p14:creationId xmlns:p14="http://schemas.microsoft.com/office/powerpoint/2010/main" val="3666224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dirty="0">
                <a:solidFill>
                  <a:srgbClr val="FFFFFF"/>
                </a:solidFill>
                <a:effectLst/>
                <a:latin typeface="Proxima Nova SemiBold"/>
              </a:rPr>
              <a:t>Guided CPQ</a:t>
            </a:r>
          </a:p>
          <a:p>
            <a:r>
              <a:rPr lang="en-US" b="0" i="0" dirty="0">
                <a:solidFill>
                  <a:srgbClr val="313537"/>
                </a:solidFill>
                <a:effectLst/>
                <a:latin typeface="Proxima Nova Light"/>
              </a:rPr>
              <a:t>Use the OmniScript Designer to create guided order-capture processes.</a:t>
            </a:r>
            <a:endParaRPr lang="en-IN" dirty="0"/>
          </a:p>
        </p:txBody>
      </p:sp>
      <p:sp>
        <p:nvSpPr>
          <p:cNvPr id="4" name="Slide Number Placeholder 3"/>
          <p:cNvSpPr>
            <a:spLocks noGrp="1"/>
          </p:cNvSpPr>
          <p:nvPr>
            <p:ph type="sldNum" sz="quarter" idx="5"/>
          </p:nvPr>
        </p:nvSpPr>
        <p:spPr/>
        <p:txBody>
          <a:bodyPr/>
          <a:lstStyle/>
          <a:p>
            <a:fld id="{1C72513E-D287-4997-8756-85F37631360B}" type="slidenum">
              <a:rPr lang="en-IN" smtClean="0"/>
              <a:t>23</a:t>
            </a:fld>
            <a:endParaRPr lang="en-IN"/>
          </a:p>
        </p:txBody>
      </p:sp>
    </p:spTree>
    <p:extLst>
      <p:ext uri="{BB962C8B-B14F-4D97-AF65-F5344CB8AC3E}">
        <p14:creationId xmlns:p14="http://schemas.microsoft.com/office/powerpoint/2010/main" val="20174362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13537"/>
                </a:solidFill>
                <a:latin typeface="Times New Roman" panose="02020603050405020304" pitchFamily="18" charset="0"/>
                <a:cs typeface="Times New Roman" panose="02020603050405020304" pitchFamily="18" charset="0"/>
              </a:rPr>
              <a:t>Answer: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13537"/>
                </a:solidFill>
                <a:latin typeface="Times New Roman" panose="02020603050405020304" pitchFamily="18" charset="0"/>
                <a:cs typeface="Times New Roman" panose="02020603050405020304" pitchFamily="18" charset="0"/>
              </a:rPr>
              <a:t>1 –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13537"/>
                </a:solidFill>
                <a:latin typeface="Times New Roman" panose="02020603050405020304" pitchFamily="18" charset="0"/>
                <a:cs typeface="Times New Roman" panose="02020603050405020304" pitchFamily="18" charset="0"/>
              </a:rPr>
              <a:t>2 – B</a:t>
            </a:r>
          </a:p>
          <a:p>
            <a:endParaRPr lang="en-IN" dirty="0"/>
          </a:p>
        </p:txBody>
      </p:sp>
      <p:sp>
        <p:nvSpPr>
          <p:cNvPr id="4" name="Slide Number Placeholder 3"/>
          <p:cNvSpPr>
            <a:spLocks noGrp="1"/>
          </p:cNvSpPr>
          <p:nvPr>
            <p:ph type="sldNum" sz="quarter" idx="5"/>
          </p:nvPr>
        </p:nvSpPr>
        <p:spPr/>
        <p:txBody>
          <a:bodyPr/>
          <a:lstStyle/>
          <a:p>
            <a:fld id="{1C72513E-D287-4997-8756-85F37631360B}" type="slidenum">
              <a:rPr lang="en-IN" smtClean="0"/>
              <a:t>24</a:t>
            </a:fld>
            <a:endParaRPr lang="en-IN"/>
          </a:p>
        </p:txBody>
      </p:sp>
    </p:spTree>
    <p:extLst>
      <p:ext uri="{BB962C8B-B14F-4D97-AF65-F5344CB8AC3E}">
        <p14:creationId xmlns:p14="http://schemas.microsoft.com/office/powerpoint/2010/main" val="981394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FFFFFF"/>
                </a:solidFill>
                <a:effectLst/>
                <a:latin typeface="Proxima Nova SemiBold"/>
              </a:rPr>
              <a:t>Business support systems (BSS) </a:t>
            </a:r>
            <a:r>
              <a:rPr lang="en-US" b="0" i="0" dirty="0">
                <a:solidFill>
                  <a:srgbClr val="FFFFFF"/>
                </a:solidFill>
                <a:effectLst/>
                <a:latin typeface="Proxima Nova SemiBold"/>
              </a:rPr>
              <a:t>are the components that a telecommunications service provider (or telco) uses to run its business operations towards customers. Together with operations support systems (OSS), they are used to support various end-to-end telecommunication services (e.g., telephone services).</a:t>
            </a:r>
          </a:p>
          <a:p>
            <a:endParaRPr lang="en-US" b="0" i="0" dirty="0">
              <a:solidFill>
                <a:srgbClr val="FFFFFF"/>
              </a:solidFill>
              <a:effectLst/>
              <a:latin typeface="Proxima Nova SemiBold"/>
            </a:endParaRPr>
          </a:p>
          <a:p>
            <a:r>
              <a:rPr lang="en-US" b="1" i="0" dirty="0">
                <a:solidFill>
                  <a:srgbClr val="FFFFFF"/>
                </a:solidFill>
                <a:effectLst/>
                <a:latin typeface="Proxima Nova SemiBold"/>
              </a:rPr>
              <a:t>Operations Support Systems (OSS), </a:t>
            </a:r>
            <a:r>
              <a:rPr lang="en-US" b="0" i="0" dirty="0">
                <a:solidFill>
                  <a:srgbClr val="FFFFFF"/>
                </a:solidFill>
                <a:effectLst/>
                <a:latin typeface="Proxima Nova SemiBold"/>
              </a:rPr>
              <a:t>Operational Support Systems in British usage, or </a:t>
            </a:r>
            <a:r>
              <a:rPr lang="en-US" b="1" i="0" dirty="0">
                <a:solidFill>
                  <a:srgbClr val="FFFFFF"/>
                </a:solidFill>
                <a:effectLst/>
                <a:latin typeface="Proxima Nova SemiBold"/>
              </a:rPr>
              <a:t>Operation System (</a:t>
            </a:r>
            <a:r>
              <a:rPr lang="en-US" b="1" i="0" dirty="0" err="1">
                <a:solidFill>
                  <a:srgbClr val="FFFFFF"/>
                </a:solidFill>
                <a:effectLst/>
                <a:latin typeface="Proxima Nova SemiBold"/>
              </a:rPr>
              <a:t>OpS</a:t>
            </a:r>
            <a:r>
              <a:rPr lang="en-US" b="1" i="0" dirty="0">
                <a:solidFill>
                  <a:srgbClr val="FFFFFF"/>
                </a:solidFill>
                <a:effectLst/>
                <a:latin typeface="Proxima Nova SemiBold"/>
              </a:rPr>
              <a:t>) </a:t>
            </a:r>
            <a:r>
              <a:rPr lang="en-US" b="0" i="0" dirty="0">
                <a:solidFill>
                  <a:srgbClr val="FFFFFF"/>
                </a:solidFill>
                <a:effectLst/>
                <a:latin typeface="Proxima Nova SemiBold"/>
              </a:rPr>
              <a:t>in NTT are computer systems used by telecommunications service providers to manage their networks (e.g., telephone networks). They support management functions such as network inventory, service provisioning, network configuration and fault management. Together with Business Support Systems (BSS), they are used to support various end-to-end telecommunication services. BSS and OSS have their own data and service responsibilities.</a:t>
            </a:r>
            <a:endParaRPr lang="en-IN" b="0" i="0" dirty="0">
              <a:solidFill>
                <a:srgbClr val="FFFFFF"/>
              </a:solidFill>
              <a:effectLst/>
              <a:latin typeface="Proxima Nova SemiBold"/>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25</a:t>
            </a:fld>
            <a:endParaRPr lang="en-IN"/>
          </a:p>
        </p:txBody>
      </p:sp>
    </p:spTree>
    <p:extLst>
      <p:ext uri="{BB962C8B-B14F-4D97-AF65-F5344CB8AC3E}">
        <p14:creationId xmlns:p14="http://schemas.microsoft.com/office/powerpoint/2010/main" val="909803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i="0" dirty="0">
                <a:solidFill>
                  <a:srgbClr val="FFFFFF"/>
                </a:solidFill>
                <a:effectLst/>
                <a:latin typeface="Proxima Nova SemiBold"/>
              </a:rPr>
              <a:t>Guided CPQ</a:t>
            </a:r>
          </a:p>
          <a:p>
            <a:r>
              <a:rPr lang="en-US" b="0" i="0" dirty="0">
                <a:solidFill>
                  <a:srgbClr val="313537"/>
                </a:solidFill>
                <a:effectLst/>
                <a:latin typeface="Proxima Nova Light"/>
              </a:rPr>
              <a:t>Use the OmniScript Designer to create guided order-capture processes.</a:t>
            </a:r>
            <a:endParaRPr lang="en-IN" dirty="0"/>
          </a:p>
        </p:txBody>
      </p:sp>
      <p:sp>
        <p:nvSpPr>
          <p:cNvPr id="4" name="Slide Number Placeholder 3"/>
          <p:cNvSpPr>
            <a:spLocks noGrp="1"/>
          </p:cNvSpPr>
          <p:nvPr>
            <p:ph type="sldNum" sz="quarter" idx="5"/>
          </p:nvPr>
        </p:nvSpPr>
        <p:spPr/>
        <p:txBody>
          <a:bodyPr/>
          <a:lstStyle/>
          <a:p>
            <a:fld id="{1C72513E-D287-4997-8756-85F37631360B}" type="slidenum">
              <a:rPr lang="en-IN" smtClean="0"/>
              <a:t>26</a:t>
            </a:fld>
            <a:endParaRPr lang="en-IN"/>
          </a:p>
        </p:txBody>
      </p:sp>
    </p:spTree>
    <p:extLst>
      <p:ext uri="{BB962C8B-B14F-4D97-AF65-F5344CB8AC3E}">
        <p14:creationId xmlns:p14="http://schemas.microsoft.com/office/powerpoint/2010/main" val="218203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C72513E-D287-4997-8756-85F37631360B}" type="slidenum">
              <a:rPr lang="en-IN" smtClean="0"/>
              <a:t>27</a:t>
            </a:fld>
            <a:endParaRPr lang="en-IN"/>
          </a:p>
        </p:txBody>
      </p:sp>
    </p:spTree>
    <p:extLst>
      <p:ext uri="{BB962C8B-B14F-4D97-AF65-F5344CB8AC3E}">
        <p14:creationId xmlns:p14="http://schemas.microsoft.com/office/powerpoint/2010/main" val="1298162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C72513E-D287-4997-8756-85F37631360B}" type="slidenum">
              <a:rPr lang="en-IN" smtClean="0"/>
              <a:t>28</a:t>
            </a:fld>
            <a:endParaRPr lang="en-IN"/>
          </a:p>
        </p:txBody>
      </p:sp>
    </p:spTree>
    <p:extLst>
      <p:ext uri="{BB962C8B-B14F-4D97-AF65-F5344CB8AC3E}">
        <p14:creationId xmlns:p14="http://schemas.microsoft.com/office/powerpoint/2010/main" val="647340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Times New Roman" panose="02020603050405020304" pitchFamily="18" charset="0"/>
                <a:cs typeface="Times New Roman" panose="02020603050405020304" pitchFamily="18" charset="0"/>
              </a:rPr>
              <a:t>The </a:t>
            </a:r>
            <a:r>
              <a:rPr lang="en-US" b="0" i="0" u="none" strike="noStrike" dirty="0">
                <a:solidFill>
                  <a:srgbClr val="0645AD"/>
                </a:solidFill>
                <a:effectLst/>
                <a:latin typeface="Times New Roman" panose="02020603050405020304" pitchFamily="18" charset="0"/>
                <a:cs typeface="Times New Roman" panose="02020603050405020304" pitchFamily="18" charset="0"/>
                <a:hlinkClick r:id="rId3" tooltip="TM Forum"/>
              </a:rPr>
              <a:t>TM Forum</a:t>
            </a:r>
            <a:r>
              <a:rPr lang="en-US" b="0" i="0" dirty="0">
                <a:solidFill>
                  <a:srgbClr val="202122"/>
                </a:solidFill>
                <a:effectLst/>
                <a:latin typeface="Times New Roman" panose="02020603050405020304" pitchFamily="18" charset="0"/>
                <a:cs typeface="Times New Roman" panose="02020603050405020304" pitchFamily="18" charset="0"/>
              </a:rPr>
              <a:t>, formerly the </a:t>
            </a:r>
            <a:r>
              <a:rPr lang="en-US" b="0" i="0" dirty="0" err="1">
                <a:solidFill>
                  <a:srgbClr val="202122"/>
                </a:solidFill>
                <a:effectLst/>
                <a:latin typeface="Times New Roman" panose="02020603050405020304" pitchFamily="18" charset="0"/>
                <a:cs typeface="Times New Roman" panose="02020603050405020304" pitchFamily="18" charset="0"/>
              </a:rPr>
              <a:t>TeleManagement</a:t>
            </a:r>
            <a:r>
              <a:rPr lang="en-US" b="0" i="0" dirty="0">
                <a:solidFill>
                  <a:srgbClr val="202122"/>
                </a:solidFill>
                <a:effectLst/>
                <a:latin typeface="Times New Roman" panose="02020603050405020304" pitchFamily="18" charset="0"/>
                <a:cs typeface="Times New Roman" panose="02020603050405020304" pitchFamily="18" charset="0"/>
              </a:rPr>
              <a:t> Forum, is an international membership organization of communications service providers and suppliers to the communications industry. While OSS is generally dominated by proprietary and custom technologies, TM Forum promotes standards and frameworks in OSS and BSS.</a:t>
            </a:r>
          </a:p>
          <a:p>
            <a:endParaRPr lang="en-US" b="1" i="0" dirty="0">
              <a:solidFill>
                <a:srgbClr val="313537"/>
              </a:solidFill>
              <a:effectLst/>
              <a:latin typeface="Times New Roman" panose="02020603050405020304" pitchFamily="18" charset="0"/>
              <a:cs typeface="Times New Roman" panose="02020603050405020304" pitchFamily="18" charset="0"/>
            </a:endParaRPr>
          </a:p>
          <a:p>
            <a:r>
              <a:rPr lang="en-IN" b="1" i="0" dirty="0">
                <a:solidFill>
                  <a:srgbClr val="DD0031"/>
                </a:solidFill>
                <a:effectLst/>
                <a:latin typeface="Minion Pro"/>
              </a:rPr>
              <a:t>TM Forum </a:t>
            </a:r>
            <a:r>
              <a:rPr lang="en-IN" b="1" i="0" dirty="0" err="1">
                <a:solidFill>
                  <a:srgbClr val="DD0031"/>
                </a:solidFill>
                <a:effectLst/>
                <a:latin typeface="Minion Pro"/>
              </a:rPr>
              <a:t>Frameworx</a:t>
            </a:r>
            <a:endParaRPr lang="en-US" b="1" i="0" dirty="0">
              <a:solidFill>
                <a:srgbClr val="313537"/>
              </a:solidFill>
              <a:effectLst/>
              <a:latin typeface="Times New Roman" panose="02020603050405020304" pitchFamily="18" charset="0"/>
              <a:cs typeface="Times New Roman" panose="02020603050405020304" pitchFamily="18" charset="0"/>
            </a:endParaRPr>
          </a:p>
          <a:p>
            <a:pPr algn="l" fontAlgn="base"/>
            <a:r>
              <a:rPr lang="en-US" b="0" i="0" dirty="0">
                <a:solidFill>
                  <a:srgbClr val="DD0031"/>
                </a:solidFill>
                <a:effectLst/>
                <a:latin typeface="Lato" panose="020F0502020204030203" pitchFamily="34" charset="0"/>
              </a:rPr>
              <a:t>A suite of foundational libraries that enable a service-oriented, highly automated and efficient approach to business operations. </a:t>
            </a:r>
            <a:r>
              <a:rPr lang="en-US" b="0" i="0" dirty="0">
                <a:solidFill>
                  <a:srgbClr val="333333"/>
                </a:solidFill>
                <a:effectLst/>
                <a:latin typeface="Lato" panose="020F0502020204030203" pitchFamily="34" charset="0"/>
              </a:rPr>
              <a:t>A key element of the </a:t>
            </a:r>
            <a:r>
              <a:rPr lang="en-US" b="0" i="0" u="none" strike="noStrike" dirty="0">
                <a:solidFill>
                  <a:srgbClr val="133595"/>
                </a:solidFill>
                <a:effectLst/>
                <a:latin typeface="inherit"/>
                <a:hlinkClick r:id="rId4"/>
              </a:rPr>
              <a:t>Open Digital Framework</a:t>
            </a:r>
            <a:r>
              <a:rPr lang="en-US" b="0" i="0" dirty="0">
                <a:solidFill>
                  <a:srgbClr val="333333"/>
                </a:solidFill>
                <a:effectLst/>
                <a:latin typeface="Lato" panose="020F0502020204030203" pitchFamily="34" charset="0"/>
              </a:rPr>
              <a:t>, TM Forum </a:t>
            </a:r>
            <a:r>
              <a:rPr lang="en-US" b="0" i="0" dirty="0" err="1">
                <a:solidFill>
                  <a:srgbClr val="333333"/>
                </a:solidFill>
                <a:effectLst/>
                <a:latin typeface="Lato" panose="020F0502020204030203" pitchFamily="34" charset="0"/>
              </a:rPr>
              <a:t>Frameworx</a:t>
            </a:r>
            <a:r>
              <a:rPr lang="en-US" b="0" i="0" dirty="0">
                <a:solidFill>
                  <a:srgbClr val="333333"/>
                </a:solidFill>
                <a:effectLst/>
                <a:latin typeface="Lato" panose="020F0502020204030203" pitchFamily="34" charset="0"/>
              </a:rPr>
              <a:t> is a living set of toolkits that has been widely adopted and proven to significantly improve agility in IT and operations, resulting in increased margins, lower costs and optimal customer experience.</a:t>
            </a:r>
          </a:p>
          <a:p>
            <a:endParaRPr lang="en-US" b="1" i="0" dirty="0">
              <a:solidFill>
                <a:srgbClr val="313537"/>
              </a:solidFill>
              <a:effectLst/>
              <a:latin typeface="Times New Roman" panose="02020603050405020304" pitchFamily="18" charset="0"/>
              <a:cs typeface="Times New Roman" panose="02020603050405020304" pitchFamily="18" charset="0"/>
            </a:endParaRPr>
          </a:p>
          <a:p>
            <a:r>
              <a:rPr lang="en-US" b="1" i="0" dirty="0">
                <a:solidFill>
                  <a:srgbClr val="313537"/>
                </a:solidFill>
                <a:effectLst/>
                <a:latin typeface="Proxima Nova SemiBold"/>
              </a:rPr>
              <a:t>For more information on the TM Forum, please check the TM Forum </a:t>
            </a:r>
            <a:r>
              <a:rPr lang="en-US" b="1" i="0" dirty="0">
                <a:solidFill>
                  <a:srgbClr val="008AB3"/>
                </a:solidFill>
                <a:effectLst/>
                <a:latin typeface="Proxima Nova SemiBold"/>
                <a:hlinkClick r:id="rId5"/>
              </a:rPr>
              <a:t>website</a:t>
            </a:r>
            <a:r>
              <a:rPr lang="en-US" b="1" i="0" dirty="0">
                <a:solidFill>
                  <a:srgbClr val="313537"/>
                </a:solidFill>
                <a:effectLst/>
                <a:latin typeface="Proxima Nova SemiBold"/>
              </a:rPr>
              <a:t>.</a:t>
            </a:r>
            <a:endParaRPr lang="en-IN" dirty="0"/>
          </a:p>
        </p:txBody>
      </p:sp>
      <p:sp>
        <p:nvSpPr>
          <p:cNvPr id="4" name="Slide Number Placeholder 3"/>
          <p:cNvSpPr>
            <a:spLocks noGrp="1"/>
          </p:cNvSpPr>
          <p:nvPr>
            <p:ph type="sldNum" sz="quarter" idx="5"/>
          </p:nvPr>
        </p:nvSpPr>
        <p:spPr/>
        <p:txBody>
          <a:bodyPr/>
          <a:lstStyle/>
          <a:p>
            <a:fld id="{1C72513E-D287-4997-8756-85F37631360B}" type="slidenum">
              <a:rPr lang="en-IN" smtClean="0"/>
              <a:t>29</a:t>
            </a:fld>
            <a:endParaRPr lang="en-IN"/>
          </a:p>
        </p:txBody>
      </p:sp>
    </p:spTree>
    <p:extLst>
      <p:ext uri="{BB962C8B-B14F-4D97-AF65-F5344CB8AC3E}">
        <p14:creationId xmlns:p14="http://schemas.microsoft.com/office/powerpoint/2010/main" val="1840267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C72513E-D287-4997-8756-85F37631360B}" type="slidenum">
              <a:rPr lang="en-IN" smtClean="0"/>
              <a:t>30</a:t>
            </a:fld>
            <a:endParaRPr lang="en-IN"/>
          </a:p>
        </p:txBody>
      </p:sp>
    </p:spTree>
    <p:extLst>
      <p:ext uri="{BB962C8B-B14F-4D97-AF65-F5344CB8AC3E}">
        <p14:creationId xmlns:p14="http://schemas.microsoft.com/office/powerpoint/2010/main" val="3804588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C72513E-D287-4997-8756-85F37631360B}" type="slidenum">
              <a:rPr lang="en-IN" smtClean="0"/>
              <a:t>31</a:t>
            </a:fld>
            <a:endParaRPr lang="en-IN"/>
          </a:p>
        </p:txBody>
      </p:sp>
    </p:spTree>
    <p:extLst>
      <p:ext uri="{BB962C8B-B14F-4D97-AF65-F5344CB8AC3E}">
        <p14:creationId xmlns:p14="http://schemas.microsoft.com/office/powerpoint/2010/main" val="31289664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13537"/>
                </a:solidFill>
                <a:latin typeface="Times New Roman" panose="02020603050405020304" pitchFamily="18" charset="0"/>
                <a:cs typeface="Times New Roman" panose="02020603050405020304" pitchFamily="18" charset="0"/>
              </a:rPr>
              <a:t>Answer: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13537"/>
                </a:solidFill>
                <a:latin typeface="Times New Roman" panose="02020603050405020304" pitchFamily="18" charset="0"/>
                <a:cs typeface="Times New Roman" panose="02020603050405020304" pitchFamily="18" charset="0"/>
              </a:rPr>
              <a:t>1 – C</a:t>
            </a:r>
          </a:p>
        </p:txBody>
      </p:sp>
      <p:sp>
        <p:nvSpPr>
          <p:cNvPr id="4" name="Slide Number Placeholder 3"/>
          <p:cNvSpPr>
            <a:spLocks noGrp="1"/>
          </p:cNvSpPr>
          <p:nvPr>
            <p:ph type="sldNum" sz="quarter" idx="5"/>
          </p:nvPr>
        </p:nvSpPr>
        <p:spPr/>
        <p:txBody>
          <a:bodyPr/>
          <a:lstStyle/>
          <a:p>
            <a:fld id="{1C72513E-D287-4997-8756-85F37631360B}" type="slidenum">
              <a:rPr lang="en-IN" smtClean="0"/>
              <a:t>32</a:t>
            </a:fld>
            <a:endParaRPr lang="en-IN"/>
          </a:p>
        </p:txBody>
      </p:sp>
    </p:spTree>
    <p:extLst>
      <p:ext uri="{BB962C8B-B14F-4D97-AF65-F5344CB8AC3E}">
        <p14:creationId xmlns:p14="http://schemas.microsoft.com/office/powerpoint/2010/main" val="838744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C72513E-D287-4997-8756-85F37631360B}" type="slidenum">
              <a:rPr lang="en-IN" smtClean="0"/>
              <a:t>5</a:t>
            </a:fld>
            <a:endParaRPr lang="en-IN"/>
          </a:p>
        </p:txBody>
      </p:sp>
    </p:spTree>
    <p:extLst>
      <p:ext uri="{BB962C8B-B14F-4D97-AF65-F5344CB8AC3E}">
        <p14:creationId xmlns:p14="http://schemas.microsoft.com/office/powerpoint/2010/main" val="1700123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C72513E-D287-4997-8756-85F37631360B}" type="slidenum">
              <a:rPr lang="en-IN" smtClean="0"/>
              <a:t>6</a:t>
            </a:fld>
            <a:endParaRPr lang="en-IN"/>
          </a:p>
        </p:txBody>
      </p:sp>
    </p:spTree>
    <p:extLst>
      <p:ext uri="{BB962C8B-B14F-4D97-AF65-F5344CB8AC3E}">
        <p14:creationId xmlns:p14="http://schemas.microsoft.com/office/powerpoint/2010/main" val="1058386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C72513E-D287-4997-8756-85F37631360B}" type="slidenum">
              <a:rPr lang="en-IN" smtClean="0"/>
              <a:t>7</a:t>
            </a:fld>
            <a:endParaRPr lang="en-IN"/>
          </a:p>
        </p:txBody>
      </p:sp>
    </p:spTree>
    <p:extLst>
      <p:ext uri="{BB962C8B-B14F-4D97-AF65-F5344CB8AC3E}">
        <p14:creationId xmlns:p14="http://schemas.microsoft.com/office/powerpoint/2010/main" val="3783956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C72513E-D287-4997-8756-85F37631360B}" type="slidenum">
              <a:rPr lang="en-IN" smtClean="0"/>
              <a:t>8</a:t>
            </a:fld>
            <a:endParaRPr lang="en-IN"/>
          </a:p>
        </p:txBody>
      </p:sp>
    </p:spTree>
    <p:extLst>
      <p:ext uri="{BB962C8B-B14F-4D97-AF65-F5344CB8AC3E}">
        <p14:creationId xmlns:p14="http://schemas.microsoft.com/office/powerpoint/2010/main" val="1099918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C72513E-D287-4997-8756-85F37631360B}" type="slidenum">
              <a:rPr lang="en-IN" smtClean="0"/>
              <a:t>9</a:t>
            </a:fld>
            <a:endParaRPr lang="en-IN"/>
          </a:p>
        </p:txBody>
      </p:sp>
    </p:spTree>
    <p:extLst>
      <p:ext uri="{BB962C8B-B14F-4D97-AF65-F5344CB8AC3E}">
        <p14:creationId xmlns:p14="http://schemas.microsoft.com/office/powerpoint/2010/main" val="1223883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C72513E-D287-4997-8756-85F37631360B}" type="slidenum">
              <a:rPr lang="en-IN" smtClean="0"/>
              <a:t>10</a:t>
            </a:fld>
            <a:endParaRPr lang="en-IN"/>
          </a:p>
        </p:txBody>
      </p:sp>
    </p:spTree>
    <p:extLst>
      <p:ext uri="{BB962C8B-B14F-4D97-AF65-F5344CB8AC3E}">
        <p14:creationId xmlns:p14="http://schemas.microsoft.com/office/powerpoint/2010/main" val="1115140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sz="1800" kern="1200" dirty="0">
                <a:solidFill>
                  <a:srgbClr val="313537"/>
                </a:solidFill>
                <a:latin typeface="Times New Roman" panose="02020603050405020304" pitchFamily="18" charset="0"/>
                <a:ea typeface="+mn-ea"/>
                <a:cs typeface="Arial" panose="020B0604020202020204" pitchFamily="34" charset="0"/>
              </a:rPr>
              <a:t>Your Industry Cloud provides multiple options for each process and interface, so you can:</a:t>
            </a:r>
          </a:p>
          <a:p>
            <a:pPr marL="285750" indent="-285750" algn="l" fontAlgn="base">
              <a:buFont typeface="Arial" panose="020B0604020202020204" pitchFamily="34" charset="0"/>
              <a:buChar char="•"/>
            </a:pPr>
            <a:r>
              <a:rPr lang="en-US" sz="1800" kern="1200" dirty="0">
                <a:solidFill>
                  <a:srgbClr val="313537"/>
                </a:solidFill>
                <a:latin typeface="Times New Roman" panose="02020603050405020304" pitchFamily="18" charset="0"/>
                <a:ea typeface="+mn-ea"/>
                <a:cs typeface="Arial" panose="020B0604020202020204" pitchFamily="34" charset="0"/>
              </a:rPr>
              <a:t>Choose an existing implementation that best fits your business needs.</a:t>
            </a:r>
          </a:p>
          <a:p>
            <a:pPr marL="285750" indent="-285750" algn="l" fontAlgn="base">
              <a:buFont typeface="Arial" panose="020B0604020202020204" pitchFamily="34" charset="0"/>
              <a:buChar char="•"/>
            </a:pPr>
            <a:r>
              <a:rPr lang="en-US" sz="1800" kern="1200" dirty="0">
                <a:solidFill>
                  <a:srgbClr val="313537"/>
                </a:solidFill>
                <a:latin typeface="Times New Roman" panose="02020603050405020304" pitchFamily="18" charset="0"/>
                <a:ea typeface="+mn-ea"/>
                <a:cs typeface="Arial" panose="020B0604020202020204" pitchFamily="34" charset="0"/>
              </a:rPr>
              <a:t>Build your own implementation using Apex.</a:t>
            </a:r>
          </a:p>
          <a:p>
            <a:pPr marL="285750" indent="-285750" algn="l" fontAlgn="base">
              <a:buFont typeface="Arial" panose="020B0604020202020204" pitchFamily="34" charset="0"/>
              <a:buChar char="•"/>
            </a:pPr>
            <a:r>
              <a:rPr lang="en-US" sz="1800" kern="1200" dirty="0">
                <a:solidFill>
                  <a:srgbClr val="313537"/>
                </a:solidFill>
                <a:latin typeface="Times New Roman" panose="02020603050405020304" pitchFamily="18" charset="0"/>
                <a:ea typeface="+mn-ea"/>
                <a:cs typeface="Arial" panose="020B0604020202020204" pitchFamily="34" charset="0"/>
              </a:rPr>
              <a:t>Develop a hybrid implementation.</a:t>
            </a:r>
          </a:p>
          <a:p>
            <a:endParaRPr lang="en-IN" dirty="0"/>
          </a:p>
          <a:p>
            <a:r>
              <a:rPr lang="en-IN" b="1" dirty="0"/>
              <a:t>Note: </a:t>
            </a:r>
            <a:r>
              <a:rPr lang="en-US" b="1" i="0" dirty="0">
                <a:solidFill>
                  <a:srgbClr val="313537"/>
                </a:solidFill>
                <a:effectLst/>
                <a:latin typeface="Proxima Nova SemiBold"/>
              </a:rPr>
              <a:t>For more information on interface implementations, go to </a:t>
            </a:r>
            <a:r>
              <a:rPr lang="en-US" b="1" i="0" dirty="0">
                <a:solidFill>
                  <a:srgbClr val="008AB3"/>
                </a:solidFill>
                <a:effectLst/>
                <a:latin typeface="Proxima Nova SemiBold"/>
                <a:hlinkClick r:id="rId3"/>
              </a:rPr>
              <a:t>Vlocity Success Community</a:t>
            </a:r>
            <a:r>
              <a:rPr lang="en-US" b="1" i="0" dirty="0">
                <a:solidFill>
                  <a:srgbClr val="313537"/>
                </a:solidFill>
                <a:effectLst/>
                <a:latin typeface="Proxima Nova SemiBold"/>
              </a:rPr>
              <a:t>. For example, search for "interface implementation".</a:t>
            </a:r>
          </a:p>
          <a:p>
            <a:endParaRPr lang="en-IN" dirty="0"/>
          </a:p>
        </p:txBody>
      </p:sp>
      <p:sp>
        <p:nvSpPr>
          <p:cNvPr id="4" name="Slide Number Placeholder 3"/>
          <p:cNvSpPr>
            <a:spLocks noGrp="1"/>
          </p:cNvSpPr>
          <p:nvPr>
            <p:ph type="sldNum" sz="quarter" idx="5"/>
          </p:nvPr>
        </p:nvSpPr>
        <p:spPr/>
        <p:txBody>
          <a:bodyPr/>
          <a:lstStyle/>
          <a:p>
            <a:fld id="{1C72513E-D287-4997-8756-85F37631360B}" type="slidenum">
              <a:rPr lang="en-IN" smtClean="0"/>
              <a:t>11</a:t>
            </a:fld>
            <a:endParaRPr lang="en-IN"/>
          </a:p>
        </p:txBody>
      </p:sp>
    </p:spTree>
    <p:extLst>
      <p:ext uri="{BB962C8B-B14F-4D97-AF65-F5344CB8AC3E}">
        <p14:creationId xmlns:p14="http://schemas.microsoft.com/office/powerpoint/2010/main" val="1841225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7A17E-9DF8-43FC-A08C-1B056D8840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04F5295-07FA-4410-A648-CA69F7D53D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94442FB-A080-489B-8081-D671D38654A7}"/>
              </a:ext>
            </a:extLst>
          </p:cNvPr>
          <p:cNvSpPr>
            <a:spLocks noGrp="1"/>
          </p:cNvSpPr>
          <p:nvPr>
            <p:ph type="dt" sz="half" idx="10"/>
          </p:nvPr>
        </p:nvSpPr>
        <p:spPr/>
        <p:txBody>
          <a:bodyPr/>
          <a:lstStyle/>
          <a:p>
            <a:fld id="{8871024E-E27F-429F-824F-CC5198CF27AD}" type="datetime1">
              <a:rPr lang="en-IN" smtClean="0"/>
              <a:t>24-06-2021</a:t>
            </a:fld>
            <a:endParaRPr lang="en-IN"/>
          </a:p>
        </p:txBody>
      </p:sp>
      <p:sp>
        <p:nvSpPr>
          <p:cNvPr id="5" name="Footer Placeholder 4">
            <a:extLst>
              <a:ext uri="{FF2B5EF4-FFF2-40B4-BE49-F238E27FC236}">
                <a16:creationId xmlns:a16="http://schemas.microsoft.com/office/drawing/2014/main" id="{96D83523-5575-4442-91F4-DDC65DA2C551}"/>
              </a:ext>
            </a:extLst>
          </p:cNvPr>
          <p:cNvSpPr>
            <a:spLocks noGrp="1"/>
          </p:cNvSpPr>
          <p:nvPr>
            <p:ph type="ftr" sz="quarter" idx="11"/>
          </p:nvPr>
        </p:nvSpPr>
        <p:spPr/>
        <p:txBody>
          <a:bodyPr/>
          <a:lstStyle/>
          <a:p>
            <a:r>
              <a:rPr lang="en-IN"/>
              <a:t>© 2021 IdeaHelix - Confidential</a:t>
            </a:r>
          </a:p>
        </p:txBody>
      </p:sp>
      <p:sp>
        <p:nvSpPr>
          <p:cNvPr id="6" name="Slide Number Placeholder 5">
            <a:extLst>
              <a:ext uri="{FF2B5EF4-FFF2-40B4-BE49-F238E27FC236}">
                <a16:creationId xmlns:a16="http://schemas.microsoft.com/office/drawing/2014/main" id="{D27CCF41-C2A5-4D9B-979A-9C73BDA257B1}"/>
              </a:ext>
            </a:extLst>
          </p:cNvPr>
          <p:cNvSpPr>
            <a:spLocks noGrp="1"/>
          </p:cNvSpPr>
          <p:nvPr>
            <p:ph type="sldNum" sz="quarter" idx="12"/>
          </p:nvPr>
        </p:nvSpPr>
        <p:spPr/>
        <p:txBody>
          <a:bodyPr/>
          <a:lstStyle/>
          <a:p>
            <a:fld id="{B1D92EE1-D113-4F7E-9065-C796B79E3C70}" type="slidenum">
              <a:rPr lang="en-IN" smtClean="0"/>
              <a:t>‹#›</a:t>
            </a:fld>
            <a:endParaRPr lang="en-IN"/>
          </a:p>
        </p:txBody>
      </p:sp>
    </p:spTree>
    <p:extLst>
      <p:ext uri="{BB962C8B-B14F-4D97-AF65-F5344CB8AC3E}">
        <p14:creationId xmlns:p14="http://schemas.microsoft.com/office/powerpoint/2010/main" val="1208112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AFDD-9A82-4BAA-B9AD-2C7A7DFC31F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CFCA98-AD40-4F96-801D-58D6E4367B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7291E1-1BB8-46C8-BB8E-F158668B1F56}"/>
              </a:ext>
            </a:extLst>
          </p:cNvPr>
          <p:cNvSpPr>
            <a:spLocks noGrp="1"/>
          </p:cNvSpPr>
          <p:nvPr>
            <p:ph type="dt" sz="half" idx="10"/>
          </p:nvPr>
        </p:nvSpPr>
        <p:spPr/>
        <p:txBody>
          <a:bodyPr/>
          <a:lstStyle/>
          <a:p>
            <a:fld id="{939AE725-16CE-4205-9C99-49AEDD4B64A1}" type="datetime1">
              <a:rPr lang="en-IN" smtClean="0"/>
              <a:t>24-06-2021</a:t>
            </a:fld>
            <a:endParaRPr lang="en-IN"/>
          </a:p>
        </p:txBody>
      </p:sp>
      <p:sp>
        <p:nvSpPr>
          <p:cNvPr id="5" name="Footer Placeholder 4">
            <a:extLst>
              <a:ext uri="{FF2B5EF4-FFF2-40B4-BE49-F238E27FC236}">
                <a16:creationId xmlns:a16="http://schemas.microsoft.com/office/drawing/2014/main" id="{532CDB58-1BA0-4D2E-8C76-87D1EECDECA2}"/>
              </a:ext>
            </a:extLst>
          </p:cNvPr>
          <p:cNvSpPr>
            <a:spLocks noGrp="1"/>
          </p:cNvSpPr>
          <p:nvPr>
            <p:ph type="ftr" sz="quarter" idx="11"/>
          </p:nvPr>
        </p:nvSpPr>
        <p:spPr/>
        <p:txBody>
          <a:bodyPr/>
          <a:lstStyle/>
          <a:p>
            <a:r>
              <a:rPr lang="en-IN"/>
              <a:t>© 2021 IdeaHelix - Confidential</a:t>
            </a:r>
          </a:p>
        </p:txBody>
      </p:sp>
      <p:sp>
        <p:nvSpPr>
          <p:cNvPr id="6" name="Slide Number Placeholder 5">
            <a:extLst>
              <a:ext uri="{FF2B5EF4-FFF2-40B4-BE49-F238E27FC236}">
                <a16:creationId xmlns:a16="http://schemas.microsoft.com/office/drawing/2014/main" id="{378C6552-CF81-4A92-9ADA-5A9DF747BD77}"/>
              </a:ext>
            </a:extLst>
          </p:cNvPr>
          <p:cNvSpPr>
            <a:spLocks noGrp="1"/>
          </p:cNvSpPr>
          <p:nvPr>
            <p:ph type="sldNum" sz="quarter" idx="12"/>
          </p:nvPr>
        </p:nvSpPr>
        <p:spPr/>
        <p:txBody>
          <a:bodyPr/>
          <a:lstStyle/>
          <a:p>
            <a:fld id="{B1D92EE1-D113-4F7E-9065-C796B79E3C70}" type="slidenum">
              <a:rPr lang="en-IN" smtClean="0"/>
              <a:t>‹#›</a:t>
            </a:fld>
            <a:endParaRPr lang="en-IN"/>
          </a:p>
        </p:txBody>
      </p:sp>
    </p:spTree>
    <p:extLst>
      <p:ext uri="{BB962C8B-B14F-4D97-AF65-F5344CB8AC3E}">
        <p14:creationId xmlns:p14="http://schemas.microsoft.com/office/powerpoint/2010/main" val="2443704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395327-0EC6-4997-BEF1-C3258C5CFE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3941670-D87F-458F-955D-CD3E2B6A51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78AAE1-9E3D-4695-9CF8-B6BC5BA5ED56}"/>
              </a:ext>
            </a:extLst>
          </p:cNvPr>
          <p:cNvSpPr>
            <a:spLocks noGrp="1"/>
          </p:cNvSpPr>
          <p:nvPr>
            <p:ph type="dt" sz="half" idx="10"/>
          </p:nvPr>
        </p:nvSpPr>
        <p:spPr/>
        <p:txBody>
          <a:bodyPr/>
          <a:lstStyle/>
          <a:p>
            <a:fld id="{B84E1401-6EB7-4D2B-BB2A-899705F3C154}" type="datetime1">
              <a:rPr lang="en-IN" smtClean="0"/>
              <a:t>24-06-2021</a:t>
            </a:fld>
            <a:endParaRPr lang="en-IN"/>
          </a:p>
        </p:txBody>
      </p:sp>
      <p:sp>
        <p:nvSpPr>
          <p:cNvPr id="5" name="Footer Placeholder 4">
            <a:extLst>
              <a:ext uri="{FF2B5EF4-FFF2-40B4-BE49-F238E27FC236}">
                <a16:creationId xmlns:a16="http://schemas.microsoft.com/office/drawing/2014/main" id="{73328638-4E5D-4AC1-A181-33D0D2302537}"/>
              </a:ext>
            </a:extLst>
          </p:cNvPr>
          <p:cNvSpPr>
            <a:spLocks noGrp="1"/>
          </p:cNvSpPr>
          <p:nvPr>
            <p:ph type="ftr" sz="quarter" idx="11"/>
          </p:nvPr>
        </p:nvSpPr>
        <p:spPr/>
        <p:txBody>
          <a:bodyPr/>
          <a:lstStyle/>
          <a:p>
            <a:r>
              <a:rPr lang="en-IN"/>
              <a:t>© 2021 IdeaHelix - Confidential</a:t>
            </a:r>
          </a:p>
        </p:txBody>
      </p:sp>
      <p:sp>
        <p:nvSpPr>
          <p:cNvPr id="6" name="Slide Number Placeholder 5">
            <a:extLst>
              <a:ext uri="{FF2B5EF4-FFF2-40B4-BE49-F238E27FC236}">
                <a16:creationId xmlns:a16="http://schemas.microsoft.com/office/drawing/2014/main" id="{F6C09E06-4232-44B9-B99B-6C8EED4C21D2}"/>
              </a:ext>
            </a:extLst>
          </p:cNvPr>
          <p:cNvSpPr>
            <a:spLocks noGrp="1"/>
          </p:cNvSpPr>
          <p:nvPr>
            <p:ph type="sldNum" sz="quarter" idx="12"/>
          </p:nvPr>
        </p:nvSpPr>
        <p:spPr/>
        <p:txBody>
          <a:bodyPr/>
          <a:lstStyle/>
          <a:p>
            <a:fld id="{B1D92EE1-D113-4F7E-9065-C796B79E3C70}" type="slidenum">
              <a:rPr lang="en-IN" smtClean="0"/>
              <a:t>‹#›</a:t>
            </a:fld>
            <a:endParaRPr lang="en-IN"/>
          </a:p>
        </p:txBody>
      </p:sp>
    </p:spTree>
    <p:extLst>
      <p:ext uri="{BB962C8B-B14F-4D97-AF65-F5344CB8AC3E}">
        <p14:creationId xmlns:p14="http://schemas.microsoft.com/office/powerpoint/2010/main" val="4013442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088ED-AF65-4F68-9435-56A2081098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60E715-D6A7-461B-B6D0-53B4570D13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872BB6-C954-4C3F-922A-469173041C5D}"/>
              </a:ext>
            </a:extLst>
          </p:cNvPr>
          <p:cNvSpPr>
            <a:spLocks noGrp="1"/>
          </p:cNvSpPr>
          <p:nvPr>
            <p:ph type="dt" sz="half" idx="10"/>
          </p:nvPr>
        </p:nvSpPr>
        <p:spPr/>
        <p:txBody>
          <a:bodyPr/>
          <a:lstStyle/>
          <a:p>
            <a:fld id="{6578ACF8-7C4B-4DD2-8181-E27667FC01A8}" type="datetime1">
              <a:rPr lang="en-IN" smtClean="0"/>
              <a:t>24-06-2021</a:t>
            </a:fld>
            <a:endParaRPr lang="en-IN"/>
          </a:p>
        </p:txBody>
      </p:sp>
      <p:sp>
        <p:nvSpPr>
          <p:cNvPr id="5" name="Footer Placeholder 4">
            <a:extLst>
              <a:ext uri="{FF2B5EF4-FFF2-40B4-BE49-F238E27FC236}">
                <a16:creationId xmlns:a16="http://schemas.microsoft.com/office/drawing/2014/main" id="{4F556E1F-F7C9-47E8-B2BF-3E12B3DA560F}"/>
              </a:ext>
            </a:extLst>
          </p:cNvPr>
          <p:cNvSpPr>
            <a:spLocks noGrp="1"/>
          </p:cNvSpPr>
          <p:nvPr>
            <p:ph type="ftr" sz="quarter" idx="11"/>
          </p:nvPr>
        </p:nvSpPr>
        <p:spPr/>
        <p:txBody>
          <a:bodyPr/>
          <a:lstStyle/>
          <a:p>
            <a:r>
              <a:rPr lang="en-IN"/>
              <a:t>© 2021 IdeaHelix - Confidential</a:t>
            </a:r>
          </a:p>
        </p:txBody>
      </p:sp>
      <p:sp>
        <p:nvSpPr>
          <p:cNvPr id="6" name="Slide Number Placeholder 5">
            <a:extLst>
              <a:ext uri="{FF2B5EF4-FFF2-40B4-BE49-F238E27FC236}">
                <a16:creationId xmlns:a16="http://schemas.microsoft.com/office/drawing/2014/main" id="{D262FA74-76B9-4588-8EAC-8265A4FE2F64}"/>
              </a:ext>
            </a:extLst>
          </p:cNvPr>
          <p:cNvSpPr>
            <a:spLocks noGrp="1"/>
          </p:cNvSpPr>
          <p:nvPr>
            <p:ph type="sldNum" sz="quarter" idx="12"/>
          </p:nvPr>
        </p:nvSpPr>
        <p:spPr/>
        <p:txBody>
          <a:bodyPr/>
          <a:lstStyle/>
          <a:p>
            <a:fld id="{B1D92EE1-D113-4F7E-9065-C796B79E3C70}" type="slidenum">
              <a:rPr lang="en-IN" smtClean="0"/>
              <a:t>‹#›</a:t>
            </a:fld>
            <a:endParaRPr lang="en-IN"/>
          </a:p>
        </p:txBody>
      </p:sp>
    </p:spTree>
    <p:extLst>
      <p:ext uri="{BB962C8B-B14F-4D97-AF65-F5344CB8AC3E}">
        <p14:creationId xmlns:p14="http://schemas.microsoft.com/office/powerpoint/2010/main" val="605231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55D35-A9D0-4D42-9E9D-CAB5ABC919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99A4887-C32E-4C4D-B24C-49A461713C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B84E3B-02C2-46DD-AFCF-D6DF4F9EC0AB}"/>
              </a:ext>
            </a:extLst>
          </p:cNvPr>
          <p:cNvSpPr>
            <a:spLocks noGrp="1"/>
          </p:cNvSpPr>
          <p:nvPr>
            <p:ph type="dt" sz="half" idx="10"/>
          </p:nvPr>
        </p:nvSpPr>
        <p:spPr/>
        <p:txBody>
          <a:bodyPr/>
          <a:lstStyle/>
          <a:p>
            <a:fld id="{3DFA428D-366B-47B4-9403-7C28F9BEF408}" type="datetime1">
              <a:rPr lang="en-IN" smtClean="0"/>
              <a:t>24-06-2021</a:t>
            </a:fld>
            <a:endParaRPr lang="en-IN"/>
          </a:p>
        </p:txBody>
      </p:sp>
      <p:sp>
        <p:nvSpPr>
          <p:cNvPr id="5" name="Footer Placeholder 4">
            <a:extLst>
              <a:ext uri="{FF2B5EF4-FFF2-40B4-BE49-F238E27FC236}">
                <a16:creationId xmlns:a16="http://schemas.microsoft.com/office/drawing/2014/main" id="{3E821B0F-D11E-4D03-9875-41A943AEC2F1}"/>
              </a:ext>
            </a:extLst>
          </p:cNvPr>
          <p:cNvSpPr>
            <a:spLocks noGrp="1"/>
          </p:cNvSpPr>
          <p:nvPr>
            <p:ph type="ftr" sz="quarter" idx="11"/>
          </p:nvPr>
        </p:nvSpPr>
        <p:spPr/>
        <p:txBody>
          <a:bodyPr/>
          <a:lstStyle/>
          <a:p>
            <a:r>
              <a:rPr lang="en-IN"/>
              <a:t>© 2021 IdeaHelix - Confidential</a:t>
            </a:r>
          </a:p>
        </p:txBody>
      </p:sp>
      <p:sp>
        <p:nvSpPr>
          <p:cNvPr id="6" name="Slide Number Placeholder 5">
            <a:extLst>
              <a:ext uri="{FF2B5EF4-FFF2-40B4-BE49-F238E27FC236}">
                <a16:creationId xmlns:a16="http://schemas.microsoft.com/office/drawing/2014/main" id="{92E85D7F-BCD0-4A09-8508-900A4F2DB6D3}"/>
              </a:ext>
            </a:extLst>
          </p:cNvPr>
          <p:cNvSpPr>
            <a:spLocks noGrp="1"/>
          </p:cNvSpPr>
          <p:nvPr>
            <p:ph type="sldNum" sz="quarter" idx="12"/>
          </p:nvPr>
        </p:nvSpPr>
        <p:spPr/>
        <p:txBody>
          <a:bodyPr/>
          <a:lstStyle/>
          <a:p>
            <a:fld id="{B1D92EE1-D113-4F7E-9065-C796B79E3C70}" type="slidenum">
              <a:rPr lang="en-IN" smtClean="0"/>
              <a:t>‹#›</a:t>
            </a:fld>
            <a:endParaRPr lang="en-IN"/>
          </a:p>
        </p:txBody>
      </p:sp>
    </p:spTree>
    <p:extLst>
      <p:ext uri="{BB962C8B-B14F-4D97-AF65-F5344CB8AC3E}">
        <p14:creationId xmlns:p14="http://schemas.microsoft.com/office/powerpoint/2010/main" val="4228708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10B5F-FE30-477D-8568-FCC2CE36CB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FDBA8F-6063-4B53-BFD0-4EB4788991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F81F3C9-6531-4C15-8644-817295E111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9D476C5-1343-4F36-9382-2D408611FE08}"/>
              </a:ext>
            </a:extLst>
          </p:cNvPr>
          <p:cNvSpPr>
            <a:spLocks noGrp="1"/>
          </p:cNvSpPr>
          <p:nvPr>
            <p:ph type="dt" sz="half" idx="10"/>
          </p:nvPr>
        </p:nvSpPr>
        <p:spPr/>
        <p:txBody>
          <a:bodyPr/>
          <a:lstStyle/>
          <a:p>
            <a:fld id="{85E28A1F-EEA2-4D46-8F28-2E461A4ABB60}" type="datetime1">
              <a:rPr lang="en-IN" smtClean="0"/>
              <a:t>24-06-2021</a:t>
            </a:fld>
            <a:endParaRPr lang="en-IN"/>
          </a:p>
        </p:txBody>
      </p:sp>
      <p:sp>
        <p:nvSpPr>
          <p:cNvPr id="6" name="Footer Placeholder 5">
            <a:extLst>
              <a:ext uri="{FF2B5EF4-FFF2-40B4-BE49-F238E27FC236}">
                <a16:creationId xmlns:a16="http://schemas.microsoft.com/office/drawing/2014/main" id="{78666049-4A67-46E3-B8CD-83337D599062}"/>
              </a:ext>
            </a:extLst>
          </p:cNvPr>
          <p:cNvSpPr>
            <a:spLocks noGrp="1"/>
          </p:cNvSpPr>
          <p:nvPr>
            <p:ph type="ftr" sz="quarter" idx="11"/>
          </p:nvPr>
        </p:nvSpPr>
        <p:spPr/>
        <p:txBody>
          <a:bodyPr/>
          <a:lstStyle/>
          <a:p>
            <a:r>
              <a:rPr lang="en-IN"/>
              <a:t>© 2021 IdeaHelix - Confidential</a:t>
            </a:r>
          </a:p>
        </p:txBody>
      </p:sp>
      <p:sp>
        <p:nvSpPr>
          <p:cNvPr id="7" name="Slide Number Placeholder 6">
            <a:extLst>
              <a:ext uri="{FF2B5EF4-FFF2-40B4-BE49-F238E27FC236}">
                <a16:creationId xmlns:a16="http://schemas.microsoft.com/office/drawing/2014/main" id="{FD0433CA-C46D-4397-AD62-8B1BD7B3D86A}"/>
              </a:ext>
            </a:extLst>
          </p:cNvPr>
          <p:cNvSpPr>
            <a:spLocks noGrp="1"/>
          </p:cNvSpPr>
          <p:nvPr>
            <p:ph type="sldNum" sz="quarter" idx="12"/>
          </p:nvPr>
        </p:nvSpPr>
        <p:spPr/>
        <p:txBody>
          <a:bodyPr/>
          <a:lstStyle/>
          <a:p>
            <a:fld id="{B1D92EE1-D113-4F7E-9065-C796B79E3C70}" type="slidenum">
              <a:rPr lang="en-IN" smtClean="0"/>
              <a:t>‹#›</a:t>
            </a:fld>
            <a:endParaRPr lang="en-IN"/>
          </a:p>
        </p:txBody>
      </p:sp>
    </p:spTree>
    <p:extLst>
      <p:ext uri="{BB962C8B-B14F-4D97-AF65-F5344CB8AC3E}">
        <p14:creationId xmlns:p14="http://schemas.microsoft.com/office/powerpoint/2010/main" val="3196546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D705F-B5B9-4619-B6CA-B94833E546D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96AE56B-6756-415D-B9EF-743A4A9ADF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752BF4-35C0-43B8-BA25-69A858132D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04863D1-908F-4E37-A639-736C2FFBA7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17E131-6961-4195-9CEE-783A5BF961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4C49F93-4DD0-4270-B294-39198E9CCAAB}"/>
              </a:ext>
            </a:extLst>
          </p:cNvPr>
          <p:cNvSpPr>
            <a:spLocks noGrp="1"/>
          </p:cNvSpPr>
          <p:nvPr>
            <p:ph type="dt" sz="half" idx="10"/>
          </p:nvPr>
        </p:nvSpPr>
        <p:spPr/>
        <p:txBody>
          <a:bodyPr/>
          <a:lstStyle/>
          <a:p>
            <a:fld id="{08631F77-4881-4001-8F53-DBD9A7F8D605}" type="datetime1">
              <a:rPr lang="en-IN" smtClean="0"/>
              <a:t>24-06-2021</a:t>
            </a:fld>
            <a:endParaRPr lang="en-IN"/>
          </a:p>
        </p:txBody>
      </p:sp>
      <p:sp>
        <p:nvSpPr>
          <p:cNvPr id="8" name="Footer Placeholder 7">
            <a:extLst>
              <a:ext uri="{FF2B5EF4-FFF2-40B4-BE49-F238E27FC236}">
                <a16:creationId xmlns:a16="http://schemas.microsoft.com/office/drawing/2014/main" id="{B1210BA7-F06A-4B4D-B07F-289E633D295A}"/>
              </a:ext>
            </a:extLst>
          </p:cNvPr>
          <p:cNvSpPr>
            <a:spLocks noGrp="1"/>
          </p:cNvSpPr>
          <p:nvPr>
            <p:ph type="ftr" sz="quarter" idx="11"/>
          </p:nvPr>
        </p:nvSpPr>
        <p:spPr/>
        <p:txBody>
          <a:bodyPr/>
          <a:lstStyle/>
          <a:p>
            <a:r>
              <a:rPr lang="en-IN"/>
              <a:t>© 2021 IdeaHelix - Confidential</a:t>
            </a:r>
          </a:p>
        </p:txBody>
      </p:sp>
      <p:sp>
        <p:nvSpPr>
          <p:cNvPr id="9" name="Slide Number Placeholder 8">
            <a:extLst>
              <a:ext uri="{FF2B5EF4-FFF2-40B4-BE49-F238E27FC236}">
                <a16:creationId xmlns:a16="http://schemas.microsoft.com/office/drawing/2014/main" id="{ADBA6F07-4CBD-4FE7-B914-FA43A395D51A}"/>
              </a:ext>
            </a:extLst>
          </p:cNvPr>
          <p:cNvSpPr>
            <a:spLocks noGrp="1"/>
          </p:cNvSpPr>
          <p:nvPr>
            <p:ph type="sldNum" sz="quarter" idx="12"/>
          </p:nvPr>
        </p:nvSpPr>
        <p:spPr/>
        <p:txBody>
          <a:bodyPr/>
          <a:lstStyle/>
          <a:p>
            <a:fld id="{B1D92EE1-D113-4F7E-9065-C796B79E3C70}" type="slidenum">
              <a:rPr lang="en-IN" smtClean="0"/>
              <a:t>‹#›</a:t>
            </a:fld>
            <a:endParaRPr lang="en-IN"/>
          </a:p>
        </p:txBody>
      </p:sp>
    </p:spTree>
    <p:extLst>
      <p:ext uri="{BB962C8B-B14F-4D97-AF65-F5344CB8AC3E}">
        <p14:creationId xmlns:p14="http://schemas.microsoft.com/office/powerpoint/2010/main" val="4289135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33FD7-4B6C-4827-BEED-B619D7E3C7B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34DACE2-585F-49DB-8E7D-4B04A01CB401}"/>
              </a:ext>
            </a:extLst>
          </p:cNvPr>
          <p:cNvSpPr>
            <a:spLocks noGrp="1"/>
          </p:cNvSpPr>
          <p:nvPr>
            <p:ph type="dt" sz="half" idx="10"/>
          </p:nvPr>
        </p:nvSpPr>
        <p:spPr/>
        <p:txBody>
          <a:bodyPr/>
          <a:lstStyle/>
          <a:p>
            <a:fld id="{EA36FE7A-CC15-4576-9289-26A3BACCAA7F}" type="datetime1">
              <a:rPr lang="en-IN" smtClean="0"/>
              <a:t>24-06-2021</a:t>
            </a:fld>
            <a:endParaRPr lang="en-IN"/>
          </a:p>
        </p:txBody>
      </p:sp>
      <p:sp>
        <p:nvSpPr>
          <p:cNvPr id="4" name="Footer Placeholder 3">
            <a:extLst>
              <a:ext uri="{FF2B5EF4-FFF2-40B4-BE49-F238E27FC236}">
                <a16:creationId xmlns:a16="http://schemas.microsoft.com/office/drawing/2014/main" id="{C83A1B1C-F744-497D-8031-161E898A396D}"/>
              </a:ext>
            </a:extLst>
          </p:cNvPr>
          <p:cNvSpPr>
            <a:spLocks noGrp="1"/>
          </p:cNvSpPr>
          <p:nvPr>
            <p:ph type="ftr" sz="quarter" idx="11"/>
          </p:nvPr>
        </p:nvSpPr>
        <p:spPr/>
        <p:txBody>
          <a:bodyPr/>
          <a:lstStyle/>
          <a:p>
            <a:r>
              <a:rPr lang="en-IN"/>
              <a:t>© 2021 IdeaHelix - Confidential</a:t>
            </a:r>
          </a:p>
        </p:txBody>
      </p:sp>
      <p:sp>
        <p:nvSpPr>
          <p:cNvPr id="5" name="Slide Number Placeholder 4">
            <a:extLst>
              <a:ext uri="{FF2B5EF4-FFF2-40B4-BE49-F238E27FC236}">
                <a16:creationId xmlns:a16="http://schemas.microsoft.com/office/drawing/2014/main" id="{02CCAD29-8B55-48A0-818A-EF7B3B2E1485}"/>
              </a:ext>
            </a:extLst>
          </p:cNvPr>
          <p:cNvSpPr>
            <a:spLocks noGrp="1"/>
          </p:cNvSpPr>
          <p:nvPr>
            <p:ph type="sldNum" sz="quarter" idx="12"/>
          </p:nvPr>
        </p:nvSpPr>
        <p:spPr/>
        <p:txBody>
          <a:bodyPr/>
          <a:lstStyle/>
          <a:p>
            <a:fld id="{B1D92EE1-D113-4F7E-9065-C796B79E3C70}" type="slidenum">
              <a:rPr lang="en-IN" smtClean="0"/>
              <a:t>‹#›</a:t>
            </a:fld>
            <a:endParaRPr lang="en-IN"/>
          </a:p>
        </p:txBody>
      </p:sp>
    </p:spTree>
    <p:extLst>
      <p:ext uri="{BB962C8B-B14F-4D97-AF65-F5344CB8AC3E}">
        <p14:creationId xmlns:p14="http://schemas.microsoft.com/office/powerpoint/2010/main" val="3566690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BB9B4C-5EC7-4E2D-ABA0-6B6C26A6117B}"/>
              </a:ext>
            </a:extLst>
          </p:cNvPr>
          <p:cNvSpPr>
            <a:spLocks noGrp="1"/>
          </p:cNvSpPr>
          <p:nvPr>
            <p:ph type="dt" sz="half" idx="10"/>
          </p:nvPr>
        </p:nvSpPr>
        <p:spPr/>
        <p:txBody>
          <a:bodyPr/>
          <a:lstStyle/>
          <a:p>
            <a:fld id="{CA1FC68D-F077-46FD-B613-097511FF573D}" type="datetime1">
              <a:rPr lang="en-IN" smtClean="0"/>
              <a:t>24-06-2021</a:t>
            </a:fld>
            <a:endParaRPr lang="en-IN"/>
          </a:p>
        </p:txBody>
      </p:sp>
      <p:sp>
        <p:nvSpPr>
          <p:cNvPr id="3" name="Footer Placeholder 2">
            <a:extLst>
              <a:ext uri="{FF2B5EF4-FFF2-40B4-BE49-F238E27FC236}">
                <a16:creationId xmlns:a16="http://schemas.microsoft.com/office/drawing/2014/main" id="{841F422F-A4B0-4C67-A8E6-BDA4439D3184}"/>
              </a:ext>
            </a:extLst>
          </p:cNvPr>
          <p:cNvSpPr>
            <a:spLocks noGrp="1"/>
          </p:cNvSpPr>
          <p:nvPr>
            <p:ph type="ftr" sz="quarter" idx="11"/>
          </p:nvPr>
        </p:nvSpPr>
        <p:spPr/>
        <p:txBody>
          <a:bodyPr/>
          <a:lstStyle/>
          <a:p>
            <a:r>
              <a:rPr lang="en-IN"/>
              <a:t>© 2021 IdeaHelix - Confidential</a:t>
            </a:r>
          </a:p>
        </p:txBody>
      </p:sp>
      <p:sp>
        <p:nvSpPr>
          <p:cNvPr id="4" name="Slide Number Placeholder 3">
            <a:extLst>
              <a:ext uri="{FF2B5EF4-FFF2-40B4-BE49-F238E27FC236}">
                <a16:creationId xmlns:a16="http://schemas.microsoft.com/office/drawing/2014/main" id="{D300464C-EFA7-4992-9127-579F2F43E6F5}"/>
              </a:ext>
            </a:extLst>
          </p:cNvPr>
          <p:cNvSpPr>
            <a:spLocks noGrp="1"/>
          </p:cNvSpPr>
          <p:nvPr>
            <p:ph type="sldNum" sz="quarter" idx="12"/>
          </p:nvPr>
        </p:nvSpPr>
        <p:spPr/>
        <p:txBody>
          <a:bodyPr/>
          <a:lstStyle/>
          <a:p>
            <a:fld id="{B1D92EE1-D113-4F7E-9065-C796B79E3C70}" type="slidenum">
              <a:rPr lang="en-IN" smtClean="0"/>
              <a:t>‹#›</a:t>
            </a:fld>
            <a:endParaRPr lang="en-IN"/>
          </a:p>
        </p:txBody>
      </p:sp>
    </p:spTree>
    <p:extLst>
      <p:ext uri="{BB962C8B-B14F-4D97-AF65-F5344CB8AC3E}">
        <p14:creationId xmlns:p14="http://schemas.microsoft.com/office/powerpoint/2010/main" val="1450731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DFE8B-109C-4A8A-A802-0481D076FF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10EECB6-DE0D-4A1E-BE35-5F4DBAB33C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2A9E8A7-0378-4176-BC9A-70B49B4700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FB06CC-48F2-4D89-B8EE-B035DFEE73EC}"/>
              </a:ext>
            </a:extLst>
          </p:cNvPr>
          <p:cNvSpPr>
            <a:spLocks noGrp="1"/>
          </p:cNvSpPr>
          <p:nvPr>
            <p:ph type="dt" sz="half" idx="10"/>
          </p:nvPr>
        </p:nvSpPr>
        <p:spPr/>
        <p:txBody>
          <a:bodyPr/>
          <a:lstStyle/>
          <a:p>
            <a:fld id="{4AD11D61-7956-4FAF-A2EB-BB42080E2734}" type="datetime1">
              <a:rPr lang="en-IN" smtClean="0"/>
              <a:t>24-06-2021</a:t>
            </a:fld>
            <a:endParaRPr lang="en-IN"/>
          </a:p>
        </p:txBody>
      </p:sp>
      <p:sp>
        <p:nvSpPr>
          <p:cNvPr id="6" name="Footer Placeholder 5">
            <a:extLst>
              <a:ext uri="{FF2B5EF4-FFF2-40B4-BE49-F238E27FC236}">
                <a16:creationId xmlns:a16="http://schemas.microsoft.com/office/drawing/2014/main" id="{E3F4D52B-6975-4B3B-9DF3-E38E5C4F36CD}"/>
              </a:ext>
            </a:extLst>
          </p:cNvPr>
          <p:cNvSpPr>
            <a:spLocks noGrp="1"/>
          </p:cNvSpPr>
          <p:nvPr>
            <p:ph type="ftr" sz="quarter" idx="11"/>
          </p:nvPr>
        </p:nvSpPr>
        <p:spPr/>
        <p:txBody>
          <a:bodyPr/>
          <a:lstStyle/>
          <a:p>
            <a:r>
              <a:rPr lang="en-IN"/>
              <a:t>© 2021 IdeaHelix - Confidential</a:t>
            </a:r>
          </a:p>
        </p:txBody>
      </p:sp>
      <p:sp>
        <p:nvSpPr>
          <p:cNvPr id="7" name="Slide Number Placeholder 6">
            <a:extLst>
              <a:ext uri="{FF2B5EF4-FFF2-40B4-BE49-F238E27FC236}">
                <a16:creationId xmlns:a16="http://schemas.microsoft.com/office/drawing/2014/main" id="{BE1564E0-D994-45BB-AE07-CDDBD04E4CD6}"/>
              </a:ext>
            </a:extLst>
          </p:cNvPr>
          <p:cNvSpPr>
            <a:spLocks noGrp="1"/>
          </p:cNvSpPr>
          <p:nvPr>
            <p:ph type="sldNum" sz="quarter" idx="12"/>
          </p:nvPr>
        </p:nvSpPr>
        <p:spPr/>
        <p:txBody>
          <a:bodyPr/>
          <a:lstStyle/>
          <a:p>
            <a:fld id="{B1D92EE1-D113-4F7E-9065-C796B79E3C70}" type="slidenum">
              <a:rPr lang="en-IN" smtClean="0"/>
              <a:t>‹#›</a:t>
            </a:fld>
            <a:endParaRPr lang="en-IN"/>
          </a:p>
        </p:txBody>
      </p:sp>
    </p:spTree>
    <p:extLst>
      <p:ext uri="{BB962C8B-B14F-4D97-AF65-F5344CB8AC3E}">
        <p14:creationId xmlns:p14="http://schemas.microsoft.com/office/powerpoint/2010/main" val="2522244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32B05-80CC-4E69-B25D-C3D84395AF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0F64DB1-E759-4E94-B02F-920768872D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1D59A962-1037-4288-8F24-23C9CA3C7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22EB4-F499-4EA8-8E08-B368B69AA92C}"/>
              </a:ext>
            </a:extLst>
          </p:cNvPr>
          <p:cNvSpPr>
            <a:spLocks noGrp="1"/>
          </p:cNvSpPr>
          <p:nvPr>
            <p:ph type="dt" sz="half" idx="10"/>
          </p:nvPr>
        </p:nvSpPr>
        <p:spPr/>
        <p:txBody>
          <a:bodyPr/>
          <a:lstStyle/>
          <a:p>
            <a:fld id="{EF37F50E-B917-4085-AF44-67DA7788568D}" type="datetime1">
              <a:rPr lang="en-IN" smtClean="0"/>
              <a:t>24-06-2021</a:t>
            </a:fld>
            <a:endParaRPr lang="en-IN"/>
          </a:p>
        </p:txBody>
      </p:sp>
      <p:sp>
        <p:nvSpPr>
          <p:cNvPr id="6" name="Footer Placeholder 5">
            <a:extLst>
              <a:ext uri="{FF2B5EF4-FFF2-40B4-BE49-F238E27FC236}">
                <a16:creationId xmlns:a16="http://schemas.microsoft.com/office/drawing/2014/main" id="{F0C6E449-F509-45E6-AA86-A25E5FE4E725}"/>
              </a:ext>
            </a:extLst>
          </p:cNvPr>
          <p:cNvSpPr>
            <a:spLocks noGrp="1"/>
          </p:cNvSpPr>
          <p:nvPr>
            <p:ph type="ftr" sz="quarter" idx="11"/>
          </p:nvPr>
        </p:nvSpPr>
        <p:spPr/>
        <p:txBody>
          <a:bodyPr/>
          <a:lstStyle/>
          <a:p>
            <a:r>
              <a:rPr lang="en-IN"/>
              <a:t>© 2021 IdeaHelix - Confidential</a:t>
            </a:r>
          </a:p>
        </p:txBody>
      </p:sp>
      <p:sp>
        <p:nvSpPr>
          <p:cNvPr id="7" name="Slide Number Placeholder 6">
            <a:extLst>
              <a:ext uri="{FF2B5EF4-FFF2-40B4-BE49-F238E27FC236}">
                <a16:creationId xmlns:a16="http://schemas.microsoft.com/office/drawing/2014/main" id="{38D384A0-D158-41F3-8EA7-2C7C9D3E91D1}"/>
              </a:ext>
            </a:extLst>
          </p:cNvPr>
          <p:cNvSpPr>
            <a:spLocks noGrp="1"/>
          </p:cNvSpPr>
          <p:nvPr>
            <p:ph type="sldNum" sz="quarter" idx="12"/>
          </p:nvPr>
        </p:nvSpPr>
        <p:spPr/>
        <p:txBody>
          <a:bodyPr/>
          <a:lstStyle/>
          <a:p>
            <a:fld id="{B1D92EE1-D113-4F7E-9065-C796B79E3C70}" type="slidenum">
              <a:rPr lang="en-IN" smtClean="0"/>
              <a:t>‹#›</a:t>
            </a:fld>
            <a:endParaRPr lang="en-IN"/>
          </a:p>
        </p:txBody>
      </p:sp>
    </p:spTree>
    <p:extLst>
      <p:ext uri="{BB962C8B-B14F-4D97-AF65-F5344CB8AC3E}">
        <p14:creationId xmlns:p14="http://schemas.microsoft.com/office/powerpoint/2010/main" val="1705810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B68414-1B24-4965-A49F-E9EAEDF791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CCCF1D-846A-43D9-8FFE-4ED206ECC2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FEE26D-4833-4194-A483-526ADA4B91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831029-5A7D-4A86-B7E3-A78CCF54FD8F}" type="datetime1">
              <a:rPr lang="en-IN" smtClean="0"/>
              <a:t>24-06-2021</a:t>
            </a:fld>
            <a:endParaRPr lang="en-IN"/>
          </a:p>
        </p:txBody>
      </p:sp>
      <p:sp>
        <p:nvSpPr>
          <p:cNvPr id="5" name="Footer Placeholder 4">
            <a:extLst>
              <a:ext uri="{FF2B5EF4-FFF2-40B4-BE49-F238E27FC236}">
                <a16:creationId xmlns:a16="http://schemas.microsoft.com/office/drawing/2014/main" id="{A8F9A175-C76E-44B9-B1CC-24A05FCC1F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 2021 IdeaHelix - Confidential</a:t>
            </a:r>
          </a:p>
        </p:txBody>
      </p:sp>
      <p:sp>
        <p:nvSpPr>
          <p:cNvPr id="6" name="Slide Number Placeholder 5">
            <a:extLst>
              <a:ext uri="{FF2B5EF4-FFF2-40B4-BE49-F238E27FC236}">
                <a16:creationId xmlns:a16="http://schemas.microsoft.com/office/drawing/2014/main" id="{1DAF4DA5-F80D-4B12-B8E7-064B69080A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D92EE1-D113-4F7E-9065-C796B79E3C70}" type="slidenum">
              <a:rPr lang="en-IN" smtClean="0"/>
              <a:t>‹#›</a:t>
            </a:fld>
            <a:endParaRPr lang="en-IN"/>
          </a:p>
        </p:txBody>
      </p:sp>
    </p:spTree>
    <p:extLst>
      <p:ext uri="{BB962C8B-B14F-4D97-AF65-F5344CB8AC3E}">
        <p14:creationId xmlns:p14="http://schemas.microsoft.com/office/powerpoint/2010/main" val="2491558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wmf"/><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A4E178A-920D-4C7E-9647-966974CAA508}"/>
              </a:ext>
            </a:extLst>
          </p:cNvPr>
          <p:cNvSpPr>
            <a:spLocks noGrp="1"/>
          </p:cNvSpPr>
          <p:nvPr>
            <p:ph type="ctrTitle"/>
          </p:nvPr>
        </p:nvSpPr>
        <p:spPr>
          <a:xfrm>
            <a:off x="1419497" y="1340309"/>
            <a:ext cx="9579429" cy="974266"/>
          </a:xfrm>
        </p:spPr>
        <p:txBody>
          <a:bodyPr>
            <a:normAutofit fontScale="90000"/>
          </a:bodyPr>
          <a:lstStyle/>
          <a:p>
            <a:r>
              <a:rPr lang="en-IN" sz="5400" dirty="0">
                <a:solidFill>
                  <a:srgbClr val="1498C4"/>
                </a:solidFill>
                <a:latin typeface="Times New Roman" panose="02020603050405020304" pitchFamily="18" charset="0"/>
                <a:cs typeface="Times New Roman" panose="02020603050405020304" pitchFamily="18" charset="0"/>
              </a:rPr>
              <a:t>Build Configure, Price, Quote (CPQ)</a:t>
            </a:r>
            <a:endParaRPr lang="en-US" sz="5400" dirty="0">
              <a:solidFill>
                <a:srgbClr val="1498C4"/>
              </a:solidFill>
              <a:latin typeface="Times New Roman" panose="02020603050405020304" pitchFamily="18" charset="0"/>
              <a:cs typeface="Times New Roman" panose="02020603050405020304" pitchFamily="18" charset="0"/>
            </a:endParaRPr>
          </a:p>
        </p:txBody>
      </p:sp>
      <p:sp>
        <p:nvSpPr>
          <p:cNvPr id="6" name="Subtitle 2">
            <a:extLst>
              <a:ext uri="{FF2B5EF4-FFF2-40B4-BE49-F238E27FC236}">
                <a16:creationId xmlns:a16="http://schemas.microsoft.com/office/drawing/2014/main" id="{BB094DF8-EF4A-428E-9E5D-0A6F9E4B28A2}"/>
              </a:ext>
            </a:extLst>
          </p:cNvPr>
          <p:cNvSpPr>
            <a:spLocks noGrp="1"/>
          </p:cNvSpPr>
          <p:nvPr>
            <p:ph type="subTitle" idx="1"/>
          </p:nvPr>
        </p:nvSpPr>
        <p:spPr>
          <a:xfrm>
            <a:off x="1752600" y="2683796"/>
            <a:ext cx="8686800" cy="530460"/>
          </a:xfrm>
        </p:spPr>
        <p:txBody>
          <a:bodyPr>
            <a:normAutofit/>
          </a:bodyPr>
          <a:lstStyle/>
          <a:p>
            <a:r>
              <a:rPr lang="en-US" dirty="0">
                <a:latin typeface="Times New Roman" panose="02020603050405020304" pitchFamily="18" charset="0"/>
                <a:cs typeface="Times New Roman" panose="02020603050405020304" pitchFamily="18" charset="0"/>
              </a:rPr>
              <a:t>Raja Vellayan</a:t>
            </a:r>
          </a:p>
        </p:txBody>
      </p:sp>
    </p:spTree>
    <p:extLst>
      <p:ext uri="{BB962C8B-B14F-4D97-AF65-F5344CB8AC3E}">
        <p14:creationId xmlns:p14="http://schemas.microsoft.com/office/powerpoint/2010/main" val="63825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10</a:t>
            </a:fld>
            <a:endParaRPr lang="en-IN" dirty="0"/>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2021 </a:t>
            </a:r>
            <a:r>
              <a:rPr lang="en-IN" dirty="0" err="1"/>
              <a:t>IdeaHelix</a:t>
            </a:r>
            <a:r>
              <a:rPr lang="en-IN" dirty="0"/>
              <a:t>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Industries CPQ Overview</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5"/>
            <a:ext cx="11525250" cy="5052859"/>
          </a:xfrm>
        </p:spPr>
        <p:txBody>
          <a:bodyPr>
            <a:normAutofit/>
          </a:bodyPr>
          <a:lstStyle/>
          <a:p>
            <a:pPr marL="0" indent="0">
              <a:buNone/>
            </a:pPr>
            <a:r>
              <a:rPr lang="en-IN" sz="2000" dirty="0">
                <a:solidFill>
                  <a:srgbClr val="1498C4"/>
                </a:solidFill>
                <a:latin typeface="Proxima Nova SemiBold"/>
              </a:rPr>
              <a:t>More About Industries CPQ</a:t>
            </a:r>
          </a:p>
          <a:p>
            <a:pPr marL="0" indent="0">
              <a:buNone/>
            </a:pPr>
            <a:endParaRPr lang="en-IN" sz="800" dirty="0">
              <a:solidFill>
                <a:srgbClr val="1498C4"/>
              </a:solidFill>
              <a:latin typeface="Proxima Nova SemiBold"/>
            </a:endParaRPr>
          </a:p>
          <a:p>
            <a:pPr marL="0" indent="0" algn="l" fontAlgn="base">
              <a:buNone/>
            </a:pPr>
            <a:r>
              <a:rPr lang="en-US" sz="1800" b="1" dirty="0">
                <a:solidFill>
                  <a:srgbClr val="313537"/>
                </a:solidFill>
                <a:latin typeface="Times New Roman" panose="02020603050405020304" pitchFamily="18" charset="0"/>
                <a:cs typeface="Arial" panose="020B0604020202020204" pitchFamily="34" charset="0"/>
              </a:rPr>
              <a:t>Industry-Focused Architecture</a:t>
            </a:r>
          </a:p>
          <a:p>
            <a:pPr fontAlgn="base">
              <a:buFont typeface="Arial" panose="020B0604020202020204" pitchFamily="34" charset="0"/>
              <a:buChar char="•"/>
            </a:pPr>
            <a:r>
              <a:rPr lang="en-US" sz="1800" dirty="0">
                <a:solidFill>
                  <a:srgbClr val="313537"/>
                </a:solidFill>
                <a:latin typeface="Times New Roman" panose="02020603050405020304" pitchFamily="18" charset="0"/>
                <a:cs typeface="Arial" panose="020B0604020202020204" pitchFamily="34" charset="0"/>
              </a:rPr>
              <a:t>Purpose-built for your industry.</a:t>
            </a:r>
          </a:p>
          <a:p>
            <a:pPr fontAlgn="base">
              <a:buFont typeface="Arial" panose="020B0604020202020204" pitchFamily="34" charset="0"/>
              <a:buChar char="•"/>
            </a:pPr>
            <a:r>
              <a:rPr lang="en-US" sz="1800" dirty="0">
                <a:solidFill>
                  <a:srgbClr val="313537"/>
                </a:solidFill>
                <a:latin typeface="Times New Roman" panose="02020603050405020304" pitchFamily="18" charset="0"/>
                <a:cs typeface="Arial" panose="020B0604020202020204" pitchFamily="34" charset="0"/>
              </a:rPr>
              <a:t>Designed with product administrators in mind, with natural language rules, visual administration, and reusable componentized rules definition.</a:t>
            </a:r>
          </a:p>
          <a:p>
            <a:pPr fontAlgn="base">
              <a:buFont typeface="Arial" panose="020B0604020202020204" pitchFamily="34" charset="0"/>
              <a:buChar char="•"/>
            </a:pPr>
            <a:r>
              <a:rPr lang="en-US" sz="1800" dirty="0">
                <a:solidFill>
                  <a:srgbClr val="313537"/>
                </a:solidFill>
                <a:latin typeface="Times New Roman" panose="02020603050405020304" pitchFamily="18" charset="0"/>
                <a:cs typeface="Arial" panose="020B0604020202020204" pitchFamily="34" charset="0"/>
              </a:rPr>
              <a:t>Performance tested at carrier-grade scale.</a:t>
            </a:r>
          </a:p>
          <a:p>
            <a:pPr marL="0" indent="0" fontAlgn="base">
              <a:buNone/>
            </a:pPr>
            <a:endParaRPr lang="en-US" sz="800" dirty="0">
              <a:solidFill>
                <a:srgbClr val="313537"/>
              </a:solidFill>
              <a:latin typeface="Times New Roman" panose="02020603050405020304" pitchFamily="18" charset="0"/>
              <a:cs typeface="Arial" panose="020B0604020202020204" pitchFamily="34" charset="0"/>
            </a:endParaRPr>
          </a:p>
          <a:p>
            <a:pPr marL="0" indent="0" fontAlgn="base">
              <a:buNone/>
            </a:pPr>
            <a:endParaRPr lang="en-US" sz="1800" dirty="0">
              <a:solidFill>
                <a:srgbClr val="313537"/>
              </a:solidFill>
              <a:latin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051827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11</a:t>
            </a:fld>
            <a:endParaRPr lang="en-IN" dirty="0"/>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2021 </a:t>
            </a:r>
            <a:r>
              <a:rPr lang="en-IN" dirty="0" err="1"/>
              <a:t>IdeaHelix</a:t>
            </a:r>
            <a:r>
              <a:rPr lang="en-IN" dirty="0"/>
              <a:t>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Industries CPQ Overview</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5"/>
            <a:ext cx="11525250" cy="2105025"/>
          </a:xfrm>
        </p:spPr>
        <p:txBody>
          <a:bodyPr>
            <a:normAutofit/>
          </a:bodyPr>
          <a:lstStyle/>
          <a:p>
            <a:pPr marL="0" indent="0">
              <a:buNone/>
            </a:pPr>
            <a:r>
              <a:rPr lang="en-IN" sz="2000" dirty="0">
                <a:solidFill>
                  <a:srgbClr val="1498C4"/>
                </a:solidFill>
                <a:latin typeface="Proxima Nova SemiBold"/>
              </a:rPr>
              <a:t>Interface Implementations</a:t>
            </a:r>
          </a:p>
          <a:p>
            <a:pPr marL="0" indent="0">
              <a:buNone/>
            </a:pPr>
            <a:endParaRPr lang="en-IN" sz="800" dirty="0">
              <a:solidFill>
                <a:srgbClr val="1498C4"/>
              </a:solidFill>
              <a:latin typeface="Proxima Nova SemiBold"/>
            </a:endParaRPr>
          </a:p>
          <a:p>
            <a:pPr marL="0" indent="0" algn="l" fontAlgn="base">
              <a:buNone/>
            </a:pPr>
            <a:r>
              <a:rPr lang="en-US" sz="1800" dirty="0">
                <a:solidFill>
                  <a:srgbClr val="313537"/>
                </a:solidFill>
                <a:latin typeface="Times New Roman" panose="02020603050405020304" pitchFamily="18" charset="0"/>
                <a:cs typeface="Arial" panose="020B0604020202020204" pitchFamily="34" charset="0"/>
              </a:rPr>
              <a:t>The core of our open architecture is the interface-and-implementation paradigm. </a:t>
            </a:r>
          </a:p>
          <a:p>
            <a:pPr algn="l" fontAlgn="base">
              <a:buFont typeface="Arial" panose="020B0604020202020204" pitchFamily="34" charset="0"/>
              <a:buChar char="•"/>
            </a:pPr>
            <a:r>
              <a:rPr lang="en-US" sz="1800" dirty="0">
                <a:solidFill>
                  <a:srgbClr val="313537"/>
                </a:solidFill>
                <a:latin typeface="Times New Roman" panose="02020603050405020304" pitchFamily="18" charset="0"/>
                <a:cs typeface="Arial" panose="020B0604020202020204" pitchFamily="34" charset="0"/>
              </a:rPr>
              <a:t>An interface is a call out to business logic, and an implementation is the business logic itself. </a:t>
            </a:r>
          </a:p>
          <a:p>
            <a:pPr algn="l" fontAlgn="base">
              <a:buFont typeface="Arial" panose="020B0604020202020204" pitchFamily="34" charset="0"/>
              <a:buChar char="•"/>
            </a:pPr>
            <a:r>
              <a:rPr lang="en-US" sz="1800" dirty="0">
                <a:solidFill>
                  <a:srgbClr val="313537"/>
                </a:solidFill>
                <a:latin typeface="Times New Roman" panose="02020603050405020304" pitchFamily="18" charset="0"/>
                <a:cs typeface="Arial" panose="020B0604020202020204" pitchFamily="34" charset="0"/>
              </a:rPr>
              <a:t>For example, if a pricing interface asks the system, “How much do these items cost?”, the implementation responds with the price of the items. </a:t>
            </a:r>
          </a:p>
        </p:txBody>
      </p:sp>
      <p:pic>
        <p:nvPicPr>
          <p:cNvPr id="3" name="Picture 2">
            <a:extLst>
              <a:ext uri="{FF2B5EF4-FFF2-40B4-BE49-F238E27FC236}">
                <a16:creationId xmlns:a16="http://schemas.microsoft.com/office/drawing/2014/main" id="{4BBE9292-4BF8-452A-9075-886226C1E103}"/>
              </a:ext>
            </a:extLst>
          </p:cNvPr>
          <p:cNvPicPr>
            <a:picLocks noChangeAspect="1"/>
          </p:cNvPicPr>
          <p:nvPr/>
        </p:nvPicPr>
        <p:blipFill>
          <a:blip r:embed="rId4"/>
          <a:stretch>
            <a:fillRect/>
          </a:stretch>
        </p:blipFill>
        <p:spPr>
          <a:xfrm>
            <a:off x="3209925" y="3005334"/>
            <a:ext cx="7296150" cy="3190837"/>
          </a:xfrm>
          <a:prstGeom prst="rect">
            <a:avLst/>
          </a:prstGeom>
        </p:spPr>
      </p:pic>
      <p:sp>
        <p:nvSpPr>
          <p:cNvPr id="8" name="TextBox 7">
            <a:extLst>
              <a:ext uri="{FF2B5EF4-FFF2-40B4-BE49-F238E27FC236}">
                <a16:creationId xmlns:a16="http://schemas.microsoft.com/office/drawing/2014/main" id="{B167A39C-381B-4789-9466-42918D0B2874}"/>
              </a:ext>
            </a:extLst>
          </p:cNvPr>
          <p:cNvSpPr txBox="1"/>
          <p:nvPr/>
        </p:nvSpPr>
        <p:spPr>
          <a:xfrm>
            <a:off x="552450" y="4000589"/>
            <a:ext cx="2381250" cy="1200329"/>
          </a:xfrm>
          <a:prstGeom prst="rect">
            <a:avLst/>
          </a:prstGeom>
          <a:noFill/>
        </p:spPr>
        <p:txBody>
          <a:bodyPr wrap="square" rtlCol="0">
            <a:spAutoFit/>
          </a:bodyPr>
          <a:lstStyle/>
          <a:p>
            <a:r>
              <a:rPr lang="en-US" sz="1800" dirty="0">
                <a:solidFill>
                  <a:srgbClr val="313537"/>
                </a:solidFill>
                <a:latin typeface="Times New Roman" panose="02020603050405020304" pitchFamily="18" charset="0"/>
                <a:cs typeface="Arial" panose="020B0604020202020204" pitchFamily="34" charset="0"/>
              </a:rPr>
              <a:t>The Picture shows examples of Industries CPQ interface implementations.</a:t>
            </a:r>
          </a:p>
        </p:txBody>
      </p:sp>
    </p:spTree>
    <p:extLst>
      <p:ext uri="{BB962C8B-B14F-4D97-AF65-F5344CB8AC3E}">
        <p14:creationId xmlns:p14="http://schemas.microsoft.com/office/powerpoint/2010/main" val="2347736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12</a:t>
            </a:fld>
            <a:endParaRPr lang="en-IN" dirty="0"/>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2021 </a:t>
            </a:r>
            <a:r>
              <a:rPr lang="en-IN" dirty="0" err="1"/>
              <a:t>IdeaHelix</a:t>
            </a:r>
            <a:r>
              <a:rPr lang="en-IN" dirty="0"/>
              <a:t>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Industries CPQ Overview</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5"/>
            <a:ext cx="11525250" cy="5052859"/>
          </a:xfrm>
        </p:spPr>
        <p:txBody>
          <a:bodyPr>
            <a:normAutofit/>
          </a:bodyPr>
          <a:lstStyle/>
          <a:p>
            <a:pPr marL="0" indent="0">
              <a:buNone/>
            </a:pPr>
            <a:r>
              <a:rPr lang="en-IN" sz="2000" dirty="0">
                <a:solidFill>
                  <a:srgbClr val="1498C4"/>
                </a:solidFill>
                <a:latin typeface="Proxima Nova SemiBold"/>
              </a:rPr>
              <a:t>Quiz</a:t>
            </a:r>
          </a:p>
          <a:p>
            <a:pPr marL="0" indent="0">
              <a:buNone/>
            </a:pPr>
            <a:endParaRPr lang="en-IN" sz="800" dirty="0">
              <a:solidFill>
                <a:srgbClr val="1498C4"/>
              </a:solidFill>
              <a:latin typeface="Proxima Nova SemiBold"/>
            </a:endParaRPr>
          </a:p>
          <a:p>
            <a:pPr marL="0" indent="0" algn="l" fontAlgn="base">
              <a:buNone/>
            </a:pPr>
            <a:r>
              <a:rPr lang="en-US" sz="1800" b="0" i="0" dirty="0">
                <a:solidFill>
                  <a:srgbClr val="313537"/>
                </a:solidFill>
                <a:effectLst/>
                <a:latin typeface="Times New Roman" panose="02020603050405020304" pitchFamily="18" charset="0"/>
                <a:cs typeface="Times New Roman" panose="02020603050405020304" pitchFamily="18" charset="0"/>
              </a:rPr>
              <a:t>1. Industries CPQ supports which of these business activities?</a:t>
            </a: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	A) </a:t>
            </a:r>
            <a:r>
              <a:rPr lang="en-US" sz="1800" b="0" i="0" dirty="0">
                <a:solidFill>
                  <a:srgbClr val="313537"/>
                </a:solidFill>
                <a:effectLst/>
                <a:latin typeface="Times New Roman" panose="02020603050405020304" pitchFamily="18" charset="0"/>
                <a:cs typeface="Times New Roman" panose="02020603050405020304" pitchFamily="18" charset="0"/>
              </a:rPr>
              <a:t>The configuration, pricing, and quotation of products.</a:t>
            </a:r>
          </a:p>
          <a:p>
            <a:pPr marL="0" indent="0" algn="l" fontAlgn="base">
              <a:buNone/>
            </a:pPr>
            <a:r>
              <a:rPr lang="en-US" sz="1800" b="0" i="0" dirty="0">
                <a:solidFill>
                  <a:srgbClr val="313537"/>
                </a:solidFill>
                <a:effectLst/>
                <a:latin typeface="Times New Roman" panose="02020603050405020304" pitchFamily="18" charset="0"/>
                <a:cs typeface="Times New Roman" panose="02020603050405020304" pitchFamily="18" charset="0"/>
              </a:rPr>
              <a:t>	B) The modelling of cart, pricing, and quotation data structures.</a:t>
            </a:r>
          </a:p>
          <a:p>
            <a:pPr marL="0" indent="0" algn="l" fontAlgn="base">
              <a:buNone/>
            </a:pPr>
            <a:r>
              <a:rPr lang="en-US" sz="1800" b="0" i="0" dirty="0">
                <a:solidFill>
                  <a:srgbClr val="313537"/>
                </a:solidFill>
                <a:effectLst/>
                <a:latin typeface="Times New Roman" panose="02020603050405020304" pitchFamily="18" charset="0"/>
                <a:cs typeface="Times New Roman" panose="02020603050405020304" pitchFamily="18" charset="0"/>
              </a:rPr>
              <a:t>	C) The collection, promotion, and quotation of product bundles.</a:t>
            </a:r>
          </a:p>
          <a:p>
            <a:pPr marL="0" indent="0" fontAlgn="base">
              <a:buNone/>
            </a:pPr>
            <a:endParaRPr lang="en-US" sz="1800" dirty="0">
              <a:solidFill>
                <a:srgbClr val="313537"/>
              </a:solidFill>
              <a:latin typeface="Times New Roman" panose="02020603050405020304" pitchFamily="18" charset="0"/>
              <a:cs typeface="Arial" panose="020B0604020202020204" pitchFamily="34" charset="0"/>
            </a:endParaRP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2. Context awareness is an important feature of Industries CPQ.</a:t>
            </a: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	A) True</a:t>
            </a: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	B) False</a:t>
            </a: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3C8F1CE-B95A-4F7B-BAA4-45ED9FA3F8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0" y="2238375"/>
            <a:ext cx="2314575" cy="2381250"/>
          </a:xfrm>
          <a:prstGeom prst="rect">
            <a:avLst/>
          </a:prstGeom>
        </p:spPr>
      </p:pic>
    </p:spTree>
    <p:extLst>
      <p:ext uri="{BB962C8B-B14F-4D97-AF65-F5344CB8AC3E}">
        <p14:creationId xmlns:p14="http://schemas.microsoft.com/office/powerpoint/2010/main" val="4111294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13</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a:t>© 2021 IdeaHelix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dirty="0">
                <a:solidFill>
                  <a:srgbClr val="1498C4"/>
                </a:solidFill>
                <a:latin typeface="Times New Roman" panose="02020603050405020304" pitchFamily="18" charset="0"/>
                <a:cs typeface="Times New Roman" panose="02020603050405020304" pitchFamily="18" charset="0"/>
              </a:rPr>
              <a:t>Lead-to-Cash</a:t>
            </a:r>
            <a:endParaRPr lang="en-US"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6"/>
            <a:ext cx="11525250" cy="4867274"/>
          </a:xfrm>
        </p:spPr>
        <p:txBody>
          <a:bodyPr/>
          <a:lstStyle/>
          <a:p>
            <a:pPr marL="0" indent="0">
              <a:buNone/>
            </a:pPr>
            <a:r>
              <a:rPr lang="en-IN" sz="2000" dirty="0">
                <a:solidFill>
                  <a:srgbClr val="1498C4"/>
                </a:solidFill>
                <a:latin typeface="Proxima Nova SemiBold"/>
              </a:rPr>
              <a:t>Lead-to-Cash: Typical Process Flow</a:t>
            </a:r>
          </a:p>
          <a:p>
            <a:pPr marL="0" indent="0">
              <a:buNone/>
            </a:pPr>
            <a:r>
              <a:rPr lang="en-US" sz="1800" dirty="0">
                <a:solidFill>
                  <a:srgbClr val="313537"/>
                </a:solidFill>
                <a:latin typeface="Times New Roman" panose="02020603050405020304" pitchFamily="18" charset="0"/>
                <a:cs typeface="Times New Roman" panose="02020603050405020304" pitchFamily="18" charset="0"/>
              </a:rPr>
              <a:t>The diagram below shows the typical flow of tasks from the generation of a lead to the start of the customer billing cycle and subsequent customer care. Using Industries CPQ, the order-capture process enables the creation of a quote as input to order management systems. A typical lead-to-cash flow involves each of the stages shown below.</a:t>
            </a:r>
          </a:p>
        </p:txBody>
      </p:sp>
      <p:pic>
        <p:nvPicPr>
          <p:cNvPr id="3" name="Picture 2">
            <a:extLst>
              <a:ext uri="{FF2B5EF4-FFF2-40B4-BE49-F238E27FC236}">
                <a16:creationId xmlns:a16="http://schemas.microsoft.com/office/drawing/2014/main" id="{6D0866F1-3A8A-475B-856D-D685A2213D94}"/>
              </a:ext>
            </a:extLst>
          </p:cNvPr>
          <p:cNvPicPr>
            <a:picLocks noChangeAspect="1"/>
          </p:cNvPicPr>
          <p:nvPr/>
        </p:nvPicPr>
        <p:blipFill>
          <a:blip r:embed="rId3"/>
          <a:stretch>
            <a:fillRect/>
          </a:stretch>
        </p:blipFill>
        <p:spPr>
          <a:xfrm>
            <a:off x="457200" y="2650860"/>
            <a:ext cx="11277600" cy="3588016"/>
          </a:xfrm>
          <a:prstGeom prst="rect">
            <a:avLst/>
          </a:prstGeom>
        </p:spPr>
      </p:pic>
    </p:spTree>
    <p:extLst>
      <p:ext uri="{BB962C8B-B14F-4D97-AF65-F5344CB8AC3E}">
        <p14:creationId xmlns:p14="http://schemas.microsoft.com/office/powerpoint/2010/main" val="2807245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14</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a:t>© 2021 IdeaHelix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dirty="0">
                <a:solidFill>
                  <a:srgbClr val="1498C4"/>
                </a:solidFill>
                <a:latin typeface="Times New Roman" panose="02020603050405020304" pitchFamily="18" charset="0"/>
                <a:cs typeface="Times New Roman" panose="02020603050405020304" pitchFamily="18" charset="0"/>
              </a:rPr>
              <a:t>Lead-to-Cash</a:t>
            </a:r>
            <a:endParaRPr lang="en-US"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6"/>
            <a:ext cx="11525250" cy="4867274"/>
          </a:xfrm>
        </p:spPr>
        <p:txBody>
          <a:bodyPr/>
          <a:lstStyle/>
          <a:p>
            <a:pPr marL="0" indent="0">
              <a:buNone/>
            </a:pPr>
            <a:r>
              <a:rPr lang="en-IN" sz="2000" dirty="0">
                <a:solidFill>
                  <a:srgbClr val="1498C4"/>
                </a:solidFill>
                <a:latin typeface="Proxima Nova SemiBold"/>
              </a:rPr>
              <a:t>Enhanced Configure Price Quote</a:t>
            </a:r>
          </a:p>
          <a:p>
            <a:pPr marL="0" indent="0">
              <a:buNone/>
            </a:pPr>
            <a:r>
              <a:rPr lang="en-US" sz="1800" dirty="0">
                <a:solidFill>
                  <a:srgbClr val="313537"/>
                </a:solidFill>
                <a:latin typeface="Times New Roman" panose="02020603050405020304" pitchFamily="18" charset="0"/>
                <a:cs typeface="Times New Roman" panose="02020603050405020304" pitchFamily="18" charset="0"/>
              </a:rPr>
              <a:t>Industries CPQ works in partnership with a number of components in the Digital Interaction Platform to provide enhanced order capture, including EPC and the Cart.</a:t>
            </a:r>
          </a:p>
        </p:txBody>
      </p:sp>
      <p:pic>
        <p:nvPicPr>
          <p:cNvPr id="8" name="Picture 7">
            <a:extLst>
              <a:ext uri="{FF2B5EF4-FFF2-40B4-BE49-F238E27FC236}">
                <a16:creationId xmlns:a16="http://schemas.microsoft.com/office/drawing/2014/main" id="{B0B86E61-AC10-4616-9BD1-A27719657E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4025" y="2172627"/>
            <a:ext cx="8457598" cy="4066249"/>
          </a:xfrm>
          <a:prstGeom prst="rect">
            <a:avLst/>
          </a:prstGeom>
        </p:spPr>
      </p:pic>
    </p:spTree>
    <p:extLst>
      <p:ext uri="{BB962C8B-B14F-4D97-AF65-F5344CB8AC3E}">
        <p14:creationId xmlns:p14="http://schemas.microsoft.com/office/powerpoint/2010/main" val="1686357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15</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a:t>© 2021 IdeaHelix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US" sz="4000" dirty="0">
                <a:solidFill>
                  <a:srgbClr val="1498C4"/>
                </a:solidFill>
                <a:latin typeface="Times New Roman" panose="02020603050405020304" pitchFamily="18" charset="0"/>
                <a:cs typeface="Times New Roman" panose="02020603050405020304" pitchFamily="18" charset="0"/>
              </a:rPr>
              <a:t>Order Capture and the Cart</a:t>
            </a: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6"/>
            <a:ext cx="11525250" cy="4867274"/>
          </a:xfrm>
        </p:spPr>
        <p:txBody>
          <a:bodyPr/>
          <a:lstStyle/>
          <a:p>
            <a:pPr marL="0" indent="0">
              <a:buNone/>
            </a:pPr>
            <a:r>
              <a:rPr lang="en-IN" sz="2000" dirty="0">
                <a:solidFill>
                  <a:srgbClr val="1498C4"/>
                </a:solidFill>
                <a:latin typeface="Proxima Nova SemiBold"/>
              </a:rPr>
              <a:t>Order Capture</a:t>
            </a:r>
          </a:p>
          <a:p>
            <a:pPr marL="0" indent="0" algn="just">
              <a:buNone/>
            </a:pPr>
            <a:r>
              <a:rPr lang="en-US" sz="1800" dirty="0">
                <a:solidFill>
                  <a:srgbClr val="313537"/>
                </a:solidFill>
                <a:latin typeface="Times New Roman" panose="02020603050405020304" pitchFamily="18" charset="0"/>
                <a:cs typeface="Times New Roman" panose="02020603050405020304" pitchFamily="18" charset="0"/>
              </a:rPr>
              <a:t>With Vlocity CME Order Capture you control the selling process using Vlocity card and an Asset based ordering system. The benefit is users such as the sales teams and Customers Service Representatives (CSR) can do a Varity of business tasks through guided selling to capture accurate orders. Remember that the goal of order capture is to obtain the perfect order because you don't want to lose business through order fallout. In the Order capture process users can select configure and price products and promotions to create quotes that are just right for the customer.</a:t>
            </a:r>
          </a:p>
        </p:txBody>
      </p:sp>
      <p:graphicFrame>
        <p:nvGraphicFramePr>
          <p:cNvPr id="2" name="Object 1">
            <a:extLst>
              <a:ext uri="{FF2B5EF4-FFF2-40B4-BE49-F238E27FC236}">
                <a16:creationId xmlns:a16="http://schemas.microsoft.com/office/drawing/2014/main" id="{81E0F806-A642-4828-B318-C4E5BF5786FB}"/>
              </a:ext>
            </a:extLst>
          </p:cNvPr>
          <p:cNvGraphicFramePr>
            <a:graphicFrameLocks noChangeAspect="1"/>
          </p:cNvGraphicFramePr>
          <p:nvPr>
            <p:extLst>
              <p:ext uri="{D42A27DB-BD31-4B8C-83A1-F6EECF244321}">
                <p14:modId xmlns:p14="http://schemas.microsoft.com/office/powerpoint/2010/main" val="2524254521"/>
              </p:ext>
            </p:extLst>
          </p:nvPr>
        </p:nvGraphicFramePr>
        <p:xfrm>
          <a:off x="614363" y="3587294"/>
          <a:ext cx="5305425" cy="1746554"/>
        </p:xfrm>
        <a:graphic>
          <a:graphicData uri="http://schemas.openxmlformats.org/presentationml/2006/ole">
            <mc:AlternateContent xmlns:mc="http://schemas.openxmlformats.org/markup-compatibility/2006">
              <mc:Choice xmlns:v="urn:schemas-microsoft-com:vml" Requires="v">
                <p:oleObj name="Bitmap Image" r:id="rId4" imgW="8763120" imgH="2705040" progId="Paint.Picture">
                  <p:embed/>
                </p:oleObj>
              </mc:Choice>
              <mc:Fallback>
                <p:oleObj name="Bitmap Image" r:id="rId4" imgW="8763120" imgH="2705040" progId="Paint.Picture">
                  <p:embed/>
                  <p:pic>
                    <p:nvPicPr>
                      <p:cNvPr id="0" name=""/>
                      <p:cNvPicPr/>
                      <p:nvPr/>
                    </p:nvPicPr>
                    <p:blipFill>
                      <a:blip r:embed="rId5"/>
                      <a:stretch>
                        <a:fillRect/>
                      </a:stretch>
                    </p:blipFill>
                    <p:spPr>
                      <a:xfrm>
                        <a:off x="614363" y="3587294"/>
                        <a:ext cx="5305425" cy="1746554"/>
                      </a:xfrm>
                      <a:prstGeom prst="rect">
                        <a:avLst/>
                      </a:prstGeom>
                    </p:spPr>
                  </p:pic>
                </p:oleObj>
              </mc:Fallback>
            </mc:AlternateContent>
          </a:graphicData>
        </a:graphic>
      </p:graphicFrame>
      <p:sp>
        <p:nvSpPr>
          <p:cNvPr id="9" name="Content Placeholder 2">
            <a:extLst>
              <a:ext uri="{FF2B5EF4-FFF2-40B4-BE49-F238E27FC236}">
                <a16:creationId xmlns:a16="http://schemas.microsoft.com/office/drawing/2014/main" id="{F331ECF9-5CEB-48FB-B33D-F97D174D8CF1}"/>
              </a:ext>
            </a:extLst>
          </p:cNvPr>
          <p:cNvSpPr txBox="1">
            <a:spLocks/>
          </p:cNvSpPr>
          <p:nvPr/>
        </p:nvSpPr>
        <p:spPr>
          <a:xfrm>
            <a:off x="6200775" y="3205619"/>
            <a:ext cx="5657850" cy="285228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base">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With our order-capture capabilities, you can ensure accurate orders on the way to submitting the perfect order for the customer. Industries CPQ applies business rules to ensure that products and services presented to the customer for purchase are:</a:t>
            </a:r>
          </a:p>
          <a:p>
            <a:pPr algn="just" fontAlgn="base"/>
            <a:r>
              <a:rPr lang="en-US" sz="1800" dirty="0">
                <a:latin typeface="Times New Roman" panose="02020603050405020304" pitchFamily="18" charset="0"/>
                <a:cs typeface="Times New Roman" panose="02020603050405020304" pitchFamily="18" charset="0"/>
              </a:rPr>
              <a:t>Available to the consumer or business account.</a:t>
            </a:r>
          </a:p>
          <a:p>
            <a:pPr algn="just" fontAlgn="base"/>
            <a:r>
              <a:rPr lang="en-US" sz="1800" dirty="0">
                <a:latin typeface="Times New Roman" panose="02020603050405020304" pitchFamily="18" charset="0"/>
                <a:cs typeface="Times New Roman" panose="02020603050405020304" pitchFamily="18" charset="0"/>
              </a:rPr>
              <a:t>Items for which the customer is eligible.</a:t>
            </a:r>
          </a:p>
          <a:p>
            <a:pPr algn="just" fontAlgn="base"/>
            <a:r>
              <a:rPr lang="en-US" sz="1800" dirty="0">
                <a:latin typeface="Times New Roman" panose="02020603050405020304" pitchFamily="18" charset="0"/>
                <a:cs typeface="Times New Roman" panose="02020603050405020304" pitchFamily="18" charset="0"/>
              </a:rPr>
              <a:t>Priced accurately.</a:t>
            </a:r>
          </a:p>
          <a:p>
            <a:pPr algn="just" fontAlgn="base"/>
            <a:r>
              <a:rPr lang="en-US" sz="1800" dirty="0">
                <a:latin typeface="Times New Roman" panose="02020603050405020304" pitchFamily="18" charset="0"/>
                <a:cs typeface="Times New Roman" panose="02020603050405020304" pitchFamily="18" charset="0"/>
              </a:rPr>
              <a:t>Compatible with any existing products and services held by the customer account.</a:t>
            </a:r>
          </a:p>
        </p:txBody>
      </p:sp>
    </p:spTree>
    <p:extLst>
      <p:ext uri="{BB962C8B-B14F-4D97-AF65-F5344CB8AC3E}">
        <p14:creationId xmlns:p14="http://schemas.microsoft.com/office/powerpoint/2010/main" val="1183945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16</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2021 </a:t>
            </a:r>
            <a:r>
              <a:rPr lang="en-IN" dirty="0" err="1"/>
              <a:t>IdeaHelix</a:t>
            </a:r>
            <a:r>
              <a:rPr lang="en-IN" dirty="0"/>
              <a:t>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US" sz="4000" dirty="0">
                <a:solidFill>
                  <a:srgbClr val="1498C4"/>
                </a:solidFill>
                <a:latin typeface="Times New Roman" panose="02020603050405020304" pitchFamily="18" charset="0"/>
                <a:cs typeface="Times New Roman" panose="02020603050405020304" pitchFamily="18" charset="0"/>
              </a:rPr>
              <a:t>Order Capture and the Cart</a:t>
            </a: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6"/>
            <a:ext cx="11525250" cy="4867274"/>
          </a:xfrm>
        </p:spPr>
        <p:txBody>
          <a:bodyPr/>
          <a:lstStyle/>
          <a:p>
            <a:pPr marL="0" indent="0">
              <a:buNone/>
            </a:pPr>
            <a:r>
              <a:rPr lang="en-IN" sz="2000" dirty="0">
                <a:solidFill>
                  <a:srgbClr val="1498C4"/>
                </a:solidFill>
                <a:latin typeface="Proxima Nova SemiBold"/>
              </a:rPr>
              <a:t>The Cart</a:t>
            </a:r>
          </a:p>
          <a:p>
            <a:pPr marL="0" indent="0" algn="just">
              <a:buNone/>
            </a:pPr>
            <a:r>
              <a:rPr lang="en-US" sz="1800" dirty="0">
                <a:solidFill>
                  <a:srgbClr val="313537"/>
                </a:solidFill>
                <a:latin typeface="Times New Roman" panose="02020603050405020304" pitchFamily="18" charset="0"/>
                <a:cs typeface="Times New Roman" panose="02020603050405020304" pitchFamily="18" charset="0"/>
              </a:rPr>
              <a:t>Vlocity cart is a rich and responsive user interface built on technology to </a:t>
            </a:r>
            <a:r>
              <a:rPr lang="en-US" sz="1800" b="1" dirty="0">
                <a:solidFill>
                  <a:srgbClr val="313537"/>
                </a:solidFill>
                <a:latin typeface="Times New Roman" panose="02020603050405020304" pitchFamily="18" charset="0"/>
                <a:cs typeface="Times New Roman" panose="02020603050405020304" pitchFamily="18" charset="0"/>
              </a:rPr>
              <a:t>optimize</a:t>
            </a:r>
            <a:r>
              <a:rPr lang="en-US" sz="1800" dirty="0">
                <a:solidFill>
                  <a:srgbClr val="313537"/>
                </a:solidFill>
                <a:latin typeface="Times New Roman" panose="02020603050405020304" pitchFamily="18" charset="0"/>
                <a:cs typeface="Times New Roman" panose="02020603050405020304" pitchFamily="18" charset="0"/>
              </a:rPr>
              <a:t> the </a:t>
            </a:r>
            <a:r>
              <a:rPr lang="en-US" sz="1800" b="1" dirty="0">
                <a:solidFill>
                  <a:srgbClr val="313537"/>
                </a:solidFill>
                <a:latin typeface="Times New Roman" panose="02020603050405020304" pitchFamily="18" charset="0"/>
                <a:cs typeface="Times New Roman" panose="02020603050405020304" pitchFamily="18" charset="0"/>
              </a:rPr>
              <a:t>shopping experience</a:t>
            </a:r>
            <a:r>
              <a:rPr lang="en-US" sz="1800" dirty="0">
                <a:solidFill>
                  <a:srgbClr val="313537"/>
                </a:solidFill>
                <a:latin typeface="Times New Roman" panose="02020603050405020304" pitchFamily="18" charset="0"/>
                <a:cs typeface="Times New Roman" panose="02020603050405020304" pitchFamily="18" charset="0"/>
              </a:rPr>
              <a:t>, </a:t>
            </a:r>
            <a:r>
              <a:rPr lang="en-US" sz="1800" b="1" dirty="0">
                <a:solidFill>
                  <a:srgbClr val="313537"/>
                </a:solidFill>
                <a:latin typeface="Times New Roman" panose="02020603050405020304" pitchFamily="18" charset="0"/>
                <a:cs typeface="Times New Roman" panose="02020603050405020304" pitchFamily="18" charset="0"/>
              </a:rPr>
              <a:t>perfect</a:t>
            </a:r>
            <a:r>
              <a:rPr lang="en-US" sz="1800" dirty="0">
                <a:solidFill>
                  <a:srgbClr val="313537"/>
                </a:solidFill>
                <a:latin typeface="Times New Roman" panose="02020603050405020304" pitchFamily="18" charset="0"/>
                <a:cs typeface="Times New Roman" panose="02020603050405020304" pitchFamily="18" charset="0"/>
              </a:rPr>
              <a:t> the </a:t>
            </a:r>
            <a:r>
              <a:rPr lang="en-US" sz="1800" b="1" dirty="0">
                <a:solidFill>
                  <a:srgbClr val="313537"/>
                </a:solidFill>
                <a:latin typeface="Times New Roman" panose="02020603050405020304" pitchFamily="18" charset="0"/>
                <a:cs typeface="Times New Roman" panose="02020603050405020304" pitchFamily="18" charset="0"/>
              </a:rPr>
              <a:t>purchasing experience </a:t>
            </a:r>
            <a:r>
              <a:rPr lang="en-US" sz="1800" dirty="0">
                <a:solidFill>
                  <a:srgbClr val="313537"/>
                </a:solidFill>
                <a:latin typeface="Times New Roman" panose="02020603050405020304" pitchFamily="18" charset="0"/>
                <a:cs typeface="Times New Roman" panose="02020603050405020304" pitchFamily="18" charset="0"/>
              </a:rPr>
              <a:t>and </a:t>
            </a:r>
            <a:r>
              <a:rPr lang="en-US" sz="1800" b="1" dirty="0">
                <a:solidFill>
                  <a:srgbClr val="313537"/>
                </a:solidFill>
                <a:latin typeface="Times New Roman" panose="02020603050405020304" pitchFamily="18" charset="0"/>
                <a:cs typeface="Times New Roman" panose="02020603050405020304" pitchFamily="18" charset="0"/>
              </a:rPr>
              <a:t>ensure</a:t>
            </a:r>
            <a:r>
              <a:rPr lang="en-US" sz="1800" dirty="0">
                <a:solidFill>
                  <a:srgbClr val="313537"/>
                </a:solidFill>
                <a:latin typeface="Times New Roman" panose="02020603050405020304" pitchFamily="18" charset="0"/>
                <a:cs typeface="Times New Roman" panose="02020603050405020304" pitchFamily="18" charset="0"/>
              </a:rPr>
              <a:t> that every order is an </a:t>
            </a:r>
            <a:r>
              <a:rPr lang="en-US" sz="1800" b="1" dirty="0">
                <a:solidFill>
                  <a:srgbClr val="313537"/>
                </a:solidFill>
                <a:latin typeface="Times New Roman" panose="02020603050405020304" pitchFamily="18" charset="0"/>
                <a:cs typeface="Times New Roman" panose="02020603050405020304" pitchFamily="18" charset="0"/>
              </a:rPr>
              <a:t>accurate</a:t>
            </a:r>
            <a:r>
              <a:rPr lang="en-US" sz="1800" dirty="0">
                <a:solidFill>
                  <a:srgbClr val="313537"/>
                </a:solidFill>
                <a:latin typeface="Times New Roman" panose="02020603050405020304" pitchFamily="18" charset="0"/>
                <a:cs typeface="Times New Roman" panose="02020603050405020304" pitchFamily="18" charset="0"/>
              </a:rPr>
              <a:t> </a:t>
            </a:r>
            <a:r>
              <a:rPr lang="en-US" sz="1800" b="1" dirty="0">
                <a:solidFill>
                  <a:srgbClr val="313537"/>
                </a:solidFill>
                <a:latin typeface="Times New Roman" panose="02020603050405020304" pitchFamily="18" charset="0"/>
                <a:cs typeface="Times New Roman" panose="02020603050405020304" pitchFamily="18" charset="0"/>
              </a:rPr>
              <a:t>order</a:t>
            </a:r>
            <a:r>
              <a:rPr lang="en-US" sz="1800" dirty="0">
                <a:solidFill>
                  <a:srgbClr val="313537"/>
                </a:solidFill>
                <a:latin typeface="Times New Roman" panose="02020603050405020304" pitchFamily="18" charset="0"/>
                <a:cs typeface="Times New Roman" panose="02020603050405020304" pitchFamily="18" charset="0"/>
              </a:rPr>
              <a:t> based on CPQ rules. The cart is developed using the Vlocity card framework wherein you can customize Vlocity card by cloning and configuring the cards layouts and templates that are included OOTB with the Vlocity CME manage package. The ability to repurpose existing components dramatically reduces development time and cost compared to building a CPQ application and shopping cart from scratch.</a:t>
            </a:r>
          </a:p>
        </p:txBody>
      </p:sp>
      <p:sp>
        <p:nvSpPr>
          <p:cNvPr id="9" name="Content Placeholder 2">
            <a:extLst>
              <a:ext uri="{FF2B5EF4-FFF2-40B4-BE49-F238E27FC236}">
                <a16:creationId xmlns:a16="http://schemas.microsoft.com/office/drawing/2014/main" id="{F331ECF9-5CEB-48FB-B33D-F97D174D8CF1}"/>
              </a:ext>
            </a:extLst>
          </p:cNvPr>
          <p:cNvSpPr txBox="1">
            <a:spLocks/>
          </p:cNvSpPr>
          <p:nvPr/>
        </p:nvSpPr>
        <p:spPr>
          <a:xfrm>
            <a:off x="4876800" y="3205619"/>
            <a:ext cx="6981825" cy="28522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base">
              <a:buFont typeface="Arial" panose="020B0604020202020204" pitchFamily="34" charset="0"/>
              <a:buNone/>
            </a:pPr>
            <a:r>
              <a:rPr lang="en-US" sz="1800" b="0" i="0" dirty="0">
                <a:solidFill>
                  <a:srgbClr val="313537"/>
                </a:solidFill>
                <a:effectLst/>
                <a:latin typeface="Times New Roman" panose="02020603050405020304" pitchFamily="18" charset="0"/>
                <a:cs typeface="Times New Roman" panose="02020603050405020304" pitchFamily="18" charset="0"/>
              </a:rPr>
              <a:t>The Cart is the shopping-cart UI provided with Industries CPQ. Developed using the Vlocity Card Framework, you can modify the appearance and behavior of the cart to customize it according to your specific business requirements. The Vlocity Cards framework provides configurable cards, layouts, and templates, which are UI building blocks included out-of-the-box with the Industries CPQ managed package.</a:t>
            </a:r>
            <a:endParaRPr lang="en-US" sz="1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5BBC458-5AC2-44C3-A31F-0E0117474C80}"/>
              </a:ext>
            </a:extLst>
          </p:cNvPr>
          <p:cNvPicPr>
            <a:picLocks noChangeAspect="1"/>
          </p:cNvPicPr>
          <p:nvPr/>
        </p:nvPicPr>
        <p:blipFill>
          <a:blip r:embed="rId4"/>
          <a:stretch>
            <a:fillRect/>
          </a:stretch>
        </p:blipFill>
        <p:spPr>
          <a:xfrm>
            <a:off x="857250" y="3305175"/>
            <a:ext cx="3676650" cy="2476500"/>
          </a:xfrm>
          <a:prstGeom prst="rect">
            <a:avLst/>
          </a:prstGeom>
        </p:spPr>
      </p:pic>
    </p:spTree>
    <p:extLst>
      <p:ext uri="{BB962C8B-B14F-4D97-AF65-F5344CB8AC3E}">
        <p14:creationId xmlns:p14="http://schemas.microsoft.com/office/powerpoint/2010/main" val="3379848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17</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2021 </a:t>
            </a:r>
            <a:r>
              <a:rPr lang="en-IN" dirty="0" err="1"/>
              <a:t>IdeaHelix</a:t>
            </a:r>
            <a:r>
              <a:rPr lang="en-IN" dirty="0"/>
              <a:t>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US" sz="4000" dirty="0">
                <a:solidFill>
                  <a:srgbClr val="1498C4"/>
                </a:solidFill>
                <a:latin typeface="Times New Roman" panose="02020603050405020304" pitchFamily="18" charset="0"/>
                <a:cs typeface="Times New Roman" panose="02020603050405020304" pitchFamily="18" charset="0"/>
              </a:rPr>
              <a:t>Order Capture and the Cart</a:t>
            </a: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6"/>
            <a:ext cx="11525250" cy="4867274"/>
          </a:xfrm>
        </p:spPr>
        <p:txBody>
          <a:bodyPr/>
          <a:lstStyle/>
          <a:p>
            <a:pPr marL="0" indent="0">
              <a:buNone/>
            </a:pPr>
            <a:r>
              <a:rPr lang="en-IN" sz="2000" dirty="0">
                <a:solidFill>
                  <a:srgbClr val="1498C4"/>
                </a:solidFill>
                <a:latin typeface="Proxima Nova SemiBold"/>
              </a:rPr>
              <a:t>Quiz</a:t>
            </a: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1. The design of the Cart is based on...</a:t>
            </a: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	A) Layouts, Forms, and Templates</a:t>
            </a: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	B) Cards, Layouts, and Templates</a:t>
            </a: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	C) Templates, Diagrams, and Forms</a:t>
            </a: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ADCCF4B-591E-46BC-BE24-C7159271CA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0" y="2238375"/>
            <a:ext cx="2314575" cy="2381250"/>
          </a:xfrm>
          <a:prstGeom prst="rect">
            <a:avLst/>
          </a:prstGeom>
        </p:spPr>
      </p:pic>
    </p:spTree>
    <p:extLst>
      <p:ext uri="{BB962C8B-B14F-4D97-AF65-F5344CB8AC3E}">
        <p14:creationId xmlns:p14="http://schemas.microsoft.com/office/powerpoint/2010/main" val="2991730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18</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2021 </a:t>
            </a:r>
            <a:r>
              <a:rPr lang="en-IN" dirty="0" err="1"/>
              <a:t>IdeaHelix</a:t>
            </a:r>
            <a:r>
              <a:rPr lang="en-IN" dirty="0"/>
              <a:t>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Pricing, Promotions, and Rules</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6"/>
            <a:ext cx="11525250" cy="4867274"/>
          </a:xfrm>
        </p:spPr>
        <p:txBody>
          <a:bodyPr/>
          <a:lstStyle/>
          <a:p>
            <a:pPr marL="0" indent="0">
              <a:buNone/>
            </a:pPr>
            <a:r>
              <a:rPr lang="en-IN" sz="2000" dirty="0">
                <a:solidFill>
                  <a:srgbClr val="1498C4"/>
                </a:solidFill>
                <a:latin typeface="Proxima Nova SemiBold"/>
              </a:rPr>
              <a:t>Pricing</a:t>
            </a:r>
          </a:p>
          <a:p>
            <a:pPr marL="0" indent="0" algn="just" fontAlgn="base">
              <a:buNone/>
            </a:pPr>
            <a:r>
              <a:rPr lang="en-US" sz="1800" dirty="0">
                <a:solidFill>
                  <a:srgbClr val="313537"/>
                </a:solidFill>
                <a:latin typeface="Times New Roman" panose="02020603050405020304" pitchFamily="18" charset="0"/>
                <a:cs typeface="Times New Roman" panose="02020603050405020304" pitchFamily="18" charset="0"/>
              </a:rPr>
              <a:t>Industries CPQ gives you a component-based pricing system with reusable items, such as charges, discounts, adjustments, and penalties. Pricing components are independent of products and allow seamless transitioning to new pricing structures to minimize expense and disruption.</a:t>
            </a:r>
          </a:p>
          <a:p>
            <a:pPr marL="0" indent="0" algn="just" fontAlgn="base">
              <a:buNone/>
            </a:pPr>
            <a:r>
              <a:rPr lang="en-US" sz="1800" dirty="0">
                <a:solidFill>
                  <a:srgbClr val="313537"/>
                </a:solidFill>
                <a:latin typeface="Times New Roman" panose="02020603050405020304" pitchFamily="18" charset="0"/>
                <a:cs typeface="Times New Roman" panose="02020603050405020304" pitchFamily="18" charset="0"/>
              </a:rPr>
              <a:t>On a daily basis, your company faces many pricing challenges that include:</a:t>
            </a:r>
          </a:p>
          <a:p>
            <a:pPr algn="just" fontAlgn="base">
              <a:buFont typeface="Arial" panose="020B0604020202020204" pitchFamily="34" charset="0"/>
              <a:buChar char="•"/>
            </a:pPr>
            <a:r>
              <a:rPr lang="en-US" sz="1800" dirty="0">
                <a:solidFill>
                  <a:srgbClr val="313537"/>
                </a:solidFill>
                <a:latin typeface="Times New Roman" panose="02020603050405020304" pitchFamily="18" charset="0"/>
                <a:cs typeface="Times New Roman" panose="02020603050405020304" pitchFamily="18" charset="0"/>
              </a:rPr>
              <a:t>Grouping products together, yet also keeping them separate.</a:t>
            </a:r>
          </a:p>
          <a:p>
            <a:pPr algn="just" fontAlgn="base">
              <a:buFont typeface="Arial" panose="020B0604020202020204" pitchFamily="34" charset="0"/>
              <a:buChar char="•"/>
            </a:pPr>
            <a:r>
              <a:rPr lang="en-US" sz="1800" dirty="0">
                <a:solidFill>
                  <a:srgbClr val="313537"/>
                </a:solidFill>
                <a:latin typeface="Times New Roman" panose="02020603050405020304" pitchFamily="18" charset="0"/>
                <a:cs typeface="Times New Roman" panose="02020603050405020304" pitchFamily="18" charset="0"/>
              </a:rPr>
              <a:t>Discounting individual products in a bundle without changing the base price of individual products when purchased separately.</a:t>
            </a: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F15A0DF-8506-4C85-B254-A99C8664381C}"/>
              </a:ext>
            </a:extLst>
          </p:cNvPr>
          <p:cNvPicPr>
            <a:picLocks noChangeAspect="1"/>
          </p:cNvPicPr>
          <p:nvPr/>
        </p:nvPicPr>
        <p:blipFill>
          <a:blip r:embed="rId4"/>
          <a:stretch>
            <a:fillRect/>
          </a:stretch>
        </p:blipFill>
        <p:spPr>
          <a:xfrm>
            <a:off x="6581775" y="3623166"/>
            <a:ext cx="5438775" cy="2206133"/>
          </a:xfrm>
          <a:prstGeom prst="rect">
            <a:avLst/>
          </a:prstGeom>
        </p:spPr>
      </p:pic>
      <p:sp>
        <p:nvSpPr>
          <p:cNvPr id="8" name="Content Placeholder 2">
            <a:extLst>
              <a:ext uri="{FF2B5EF4-FFF2-40B4-BE49-F238E27FC236}">
                <a16:creationId xmlns:a16="http://schemas.microsoft.com/office/drawing/2014/main" id="{97E6D95F-BE2D-42B5-BDA9-A32DC25185F9}"/>
              </a:ext>
            </a:extLst>
          </p:cNvPr>
          <p:cNvSpPr txBox="1">
            <a:spLocks/>
          </p:cNvSpPr>
          <p:nvPr/>
        </p:nvSpPr>
        <p:spPr>
          <a:xfrm>
            <a:off x="333375" y="3804142"/>
            <a:ext cx="6410324" cy="23013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fontAlgn="base">
              <a:buFont typeface="Arial" panose="020B0604020202020204" pitchFamily="34" charset="0"/>
              <a:buChar char="•"/>
            </a:pPr>
            <a:r>
              <a:rPr lang="en-US" sz="1800" dirty="0">
                <a:solidFill>
                  <a:srgbClr val="313537"/>
                </a:solidFill>
                <a:latin typeface="Times New Roman" panose="02020603050405020304" pitchFamily="18" charset="0"/>
                <a:cs typeface="Times New Roman" panose="02020603050405020304" pitchFamily="18" charset="0"/>
              </a:rPr>
              <a:t>Limiting product discounts to a specific time frame.</a:t>
            </a:r>
          </a:p>
          <a:p>
            <a:pPr algn="l" fontAlgn="base">
              <a:buFont typeface="Arial" panose="020B0604020202020204" pitchFamily="34" charset="0"/>
              <a:buChar char="•"/>
            </a:pPr>
            <a:r>
              <a:rPr lang="en-US" sz="1800" dirty="0">
                <a:solidFill>
                  <a:srgbClr val="313537"/>
                </a:solidFill>
                <a:latin typeface="Times New Roman" panose="02020603050405020304" pitchFamily="18" charset="0"/>
                <a:cs typeface="Times New Roman" panose="02020603050405020304" pitchFamily="18" charset="0"/>
              </a:rPr>
              <a:t>Pricing products differently for different customer groups.</a:t>
            </a:r>
          </a:p>
          <a:p>
            <a:pPr algn="l" fontAlgn="base">
              <a:buFont typeface="Arial" panose="020B0604020202020204" pitchFamily="34" charset="0"/>
              <a:buChar char="•"/>
            </a:pPr>
            <a:r>
              <a:rPr lang="en-US" sz="1800" dirty="0">
                <a:solidFill>
                  <a:srgbClr val="313537"/>
                </a:solidFill>
                <a:latin typeface="Times New Roman" panose="02020603050405020304" pitchFamily="18" charset="0"/>
                <a:cs typeface="Times New Roman" panose="02020603050405020304" pitchFamily="18" charset="0"/>
              </a:rPr>
              <a:t>Assigning costs as well as charges to products.</a:t>
            </a:r>
          </a:p>
          <a:p>
            <a:pPr algn="l" fontAlgn="base">
              <a:buFont typeface="Arial" panose="020B0604020202020204" pitchFamily="34" charset="0"/>
              <a:buChar char="•"/>
            </a:pPr>
            <a:r>
              <a:rPr lang="en-US" sz="1800" dirty="0">
                <a:solidFill>
                  <a:srgbClr val="313537"/>
                </a:solidFill>
                <a:latin typeface="Times New Roman" panose="02020603050405020304" pitchFamily="18" charset="0"/>
                <a:cs typeface="Times New Roman" panose="02020603050405020304" pitchFamily="18" charset="0"/>
              </a:rPr>
              <a:t>Applying penalties when subscription commitments are broken.</a:t>
            </a:r>
          </a:p>
          <a:p>
            <a:pPr algn="l" fontAlgn="base">
              <a:buFont typeface="Arial" panose="020B0604020202020204" pitchFamily="34" charset="0"/>
              <a:buChar char="•"/>
            </a:pPr>
            <a:r>
              <a:rPr lang="en-US" sz="1800" dirty="0">
                <a:solidFill>
                  <a:srgbClr val="313537"/>
                </a:solidFill>
                <a:latin typeface="Times New Roman" panose="02020603050405020304" pitchFamily="18" charset="0"/>
                <a:cs typeface="Times New Roman" panose="02020603050405020304" pitchFamily="18" charset="0"/>
              </a:rPr>
              <a:t>Providing customers with the option of paying for some products with loyalty points.</a:t>
            </a:r>
          </a:p>
        </p:txBody>
      </p:sp>
    </p:spTree>
    <p:extLst>
      <p:ext uri="{BB962C8B-B14F-4D97-AF65-F5344CB8AC3E}">
        <p14:creationId xmlns:p14="http://schemas.microsoft.com/office/powerpoint/2010/main" val="1148607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7E57C4-F884-4DF7-8A49-E0978717B7B3}"/>
              </a:ext>
            </a:extLst>
          </p:cNvPr>
          <p:cNvPicPr>
            <a:picLocks noChangeAspect="1"/>
          </p:cNvPicPr>
          <p:nvPr/>
        </p:nvPicPr>
        <p:blipFill>
          <a:blip r:embed="rId4"/>
          <a:stretch>
            <a:fillRect/>
          </a:stretch>
        </p:blipFill>
        <p:spPr>
          <a:xfrm>
            <a:off x="6274128" y="2909888"/>
            <a:ext cx="5584497" cy="3043237"/>
          </a:xfrm>
          <a:prstGeom prst="rect">
            <a:avLst/>
          </a:prstGeom>
        </p:spPr>
      </p:pic>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19</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2021 </a:t>
            </a:r>
            <a:r>
              <a:rPr lang="en-IN" dirty="0" err="1"/>
              <a:t>IdeaHelix</a:t>
            </a:r>
            <a:r>
              <a:rPr lang="en-IN" dirty="0"/>
              <a:t>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Pricing, Promotions, and Rules</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6"/>
            <a:ext cx="11525250" cy="4867274"/>
          </a:xfrm>
        </p:spPr>
        <p:txBody>
          <a:bodyPr/>
          <a:lstStyle/>
          <a:p>
            <a:pPr marL="0" indent="0">
              <a:buNone/>
            </a:pPr>
            <a:r>
              <a:rPr lang="en-IN" sz="2000" dirty="0">
                <a:solidFill>
                  <a:srgbClr val="1498C4"/>
                </a:solidFill>
                <a:latin typeface="Proxima Nova SemiBold"/>
              </a:rPr>
              <a:t>Promotions</a:t>
            </a: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You can use the Product Console to create and maintain promotions and discounts. Promotions is a separate module that provides greater flexibility and automated functionality for product promotions and discounts. With Promotions:</a:t>
            </a:r>
          </a:p>
          <a:p>
            <a:pPr marL="0" indent="0" algn="l" fontAlgn="base">
              <a:buNone/>
            </a:pPr>
            <a:endParaRPr lang="en-US" sz="800" dirty="0">
              <a:solidFill>
                <a:srgbClr val="313537"/>
              </a:solidFill>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sz="1800" dirty="0">
                <a:solidFill>
                  <a:srgbClr val="313537"/>
                </a:solidFill>
                <a:latin typeface="Times New Roman" panose="02020603050405020304" pitchFamily="18" charset="0"/>
                <a:cs typeface="Times New Roman" panose="02020603050405020304" pitchFamily="18" charset="0"/>
              </a:rPr>
              <a:t>Each bundled product you have created can remain intact. Any promotion you create can apply to the product without altering it.</a:t>
            </a:r>
          </a:p>
          <a:p>
            <a:pPr algn="l" fontAlgn="base">
              <a:buFont typeface="Arial" panose="020B0604020202020204" pitchFamily="34" charset="0"/>
              <a:buChar char="•"/>
            </a:pPr>
            <a:r>
              <a:rPr lang="en-US" sz="1800" dirty="0">
                <a:solidFill>
                  <a:srgbClr val="313537"/>
                </a:solidFill>
                <a:latin typeface="Times New Roman" panose="02020603050405020304" pitchFamily="18" charset="0"/>
                <a:cs typeface="Times New Roman" panose="02020603050405020304" pitchFamily="18" charset="0"/>
              </a:rPr>
              <a:t>You can apply multiple promotions to one bundle.</a:t>
            </a:r>
          </a:p>
        </p:txBody>
      </p:sp>
      <p:sp>
        <p:nvSpPr>
          <p:cNvPr id="8" name="Content Placeholder 2">
            <a:extLst>
              <a:ext uri="{FF2B5EF4-FFF2-40B4-BE49-F238E27FC236}">
                <a16:creationId xmlns:a16="http://schemas.microsoft.com/office/drawing/2014/main" id="{97E6D95F-BE2D-42B5-BDA9-A32DC25185F9}"/>
              </a:ext>
            </a:extLst>
          </p:cNvPr>
          <p:cNvSpPr txBox="1">
            <a:spLocks/>
          </p:cNvSpPr>
          <p:nvPr/>
        </p:nvSpPr>
        <p:spPr>
          <a:xfrm>
            <a:off x="333374" y="3429000"/>
            <a:ext cx="6543675" cy="2676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sz="1800" dirty="0">
                <a:solidFill>
                  <a:srgbClr val="313537"/>
                </a:solidFill>
                <a:latin typeface="Times New Roman" panose="02020603050405020304" pitchFamily="18" charset="0"/>
                <a:cs typeface="Times New Roman" panose="02020603050405020304" pitchFamily="18" charset="0"/>
              </a:rPr>
              <a:t>You can apply discounted prices in a promotion to existing assets.</a:t>
            </a:r>
          </a:p>
          <a:p>
            <a:pPr algn="l" fontAlgn="base">
              <a:buFont typeface="Arial" panose="020B0604020202020204" pitchFamily="34" charset="0"/>
              <a:buChar char="•"/>
            </a:pPr>
            <a:r>
              <a:rPr lang="en-US" sz="1800" dirty="0">
                <a:solidFill>
                  <a:srgbClr val="313537"/>
                </a:solidFill>
                <a:latin typeface="Times New Roman" panose="02020603050405020304" pitchFamily="18" charset="0"/>
                <a:cs typeface="Times New Roman" panose="02020603050405020304" pitchFamily="18" charset="0"/>
              </a:rPr>
              <a:t>You can create contractual and transactional discounts.</a:t>
            </a:r>
          </a:p>
          <a:p>
            <a:pPr algn="l" fontAlgn="base">
              <a:buFont typeface="Arial" panose="020B0604020202020204" pitchFamily="34" charset="0"/>
              <a:buChar char="•"/>
            </a:pPr>
            <a:r>
              <a:rPr lang="en-US" sz="1800" dirty="0">
                <a:solidFill>
                  <a:srgbClr val="313537"/>
                </a:solidFill>
                <a:latin typeface="Times New Roman" panose="02020603050405020304" pitchFamily="18" charset="0"/>
                <a:cs typeface="Times New Roman" panose="02020603050405020304" pitchFamily="18" charset="0"/>
              </a:rPr>
              <a:t>Any cardinality changes made to child products within a promotion do not require a refresh of the product hierarchy.</a:t>
            </a:r>
          </a:p>
        </p:txBody>
      </p:sp>
    </p:spTree>
    <p:extLst>
      <p:ext uri="{BB962C8B-B14F-4D97-AF65-F5344CB8AC3E}">
        <p14:creationId xmlns:p14="http://schemas.microsoft.com/office/powerpoint/2010/main" val="1356458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2</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a:t>© 2021 IdeaHelix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lstStyle/>
          <a:p>
            <a:r>
              <a:rPr lang="en-US" dirty="0">
                <a:solidFill>
                  <a:srgbClr val="1498C4"/>
                </a:solidFill>
                <a:latin typeface="Times New Roman" panose="02020603050405020304" pitchFamily="18" charset="0"/>
                <a:cs typeface="Times New Roman" panose="02020603050405020304" pitchFamily="18" charset="0"/>
              </a:rPr>
              <a:t>Agenda</a:t>
            </a: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6"/>
            <a:ext cx="11525250" cy="4867274"/>
          </a:xfrm>
        </p:spPr>
        <p:txBody>
          <a:bodyPr>
            <a:normAutofit/>
          </a:bodyPr>
          <a:lstStyle/>
          <a:p>
            <a:r>
              <a:rPr lang="en-IN" sz="2400" dirty="0">
                <a:latin typeface="Times New Roman" panose="02020603050405020304" pitchFamily="18" charset="0"/>
                <a:cs typeface="Times New Roman" panose="02020603050405020304" pitchFamily="18" charset="0"/>
              </a:rPr>
              <a:t>Industries CPQ Overview</a:t>
            </a:r>
          </a:p>
          <a:p>
            <a:r>
              <a:rPr lang="en-IN" sz="2400" dirty="0">
                <a:latin typeface="Times New Roman" panose="02020603050405020304" pitchFamily="18" charset="0"/>
                <a:cs typeface="Times New Roman" panose="02020603050405020304" pitchFamily="18" charset="0"/>
              </a:rPr>
              <a:t>Lead-to-Cash</a:t>
            </a:r>
          </a:p>
          <a:p>
            <a:r>
              <a:rPr lang="en-US" sz="2400" dirty="0">
                <a:latin typeface="Times New Roman" panose="02020603050405020304" pitchFamily="18" charset="0"/>
                <a:cs typeface="Times New Roman" panose="02020603050405020304" pitchFamily="18" charset="0"/>
              </a:rPr>
              <a:t>Order Capture and the Cart</a:t>
            </a:r>
          </a:p>
          <a:p>
            <a:r>
              <a:rPr lang="en-IN" sz="2400" dirty="0">
                <a:latin typeface="Times New Roman" panose="02020603050405020304" pitchFamily="18" charset="0"/>
                <a:cs typeface="Times New Roman" panose="02020603050405020304" pitchFamily="18" charset="0"/>
              </a:rPr>
              <a:t>Pricing, Promotions, and Rules</a:t>
            </a:r>
          </a:p>
          <a:p>
            <a:r>
              <a:rPr lang="en-IN" sz="2400" dirty="0">
                <a:latin typeface="Times New Roman" panose="02020603050405020304" pitchFamily="18" charset="0"/>
                <a:cs typeface="Times New Roman" panose="02020603050405020304" pitchFamily="18" charset="0"/>
              </a:rPr>
              <a:t>Guided Selling</a:t>
            </a:r>
          </a:p>
          <a:p>
            <a:r>
              <a:rPr lang="en-IN" sz="2400" dirty="0">
                <a:latin typeface="Times New Roman" panose="02020603050405020304" pitchFamily="18" charset="0"/>
                <a:cs typeface="Times New Roman" panose="02020603050405020304" pitchFamily="18" charset="0"/>
              </a:rPr>
              <a:t>Enterprise Product Catalogue</a:t>
            </a:r>
          </a:p>
        </p:txBody>
      </p:sp>
    </p:spTree>
    <p:extLst>
      <p:ext uri="{BB962C8B-B14F-4D97-AF65-F5344CB8AC3E}">
        <p14:creationId xmlns:p14="http://schemas.microsoft.com/office/powerpoint/2010/main" val="1460526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20</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2021 </a:t>
            </a:r>
            <a:r>
              <a:rPr lang="en-IN" dirty="0" err="1"/>
              <a:t>IdeaHelix</a:t>
            </a:r>
            <a:r>
              <a:rPr lang="en-IN" dirty="0"/>
              <a:t>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Pricing, Promotions, and Rules</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6"/>
            <a:ext cx="11525250" cy="4867274"/>
          </a:xfrm>
        </p:spPr>
        <p:txBody>
          <a:bodyPr/>
          <a:lstStyle/>
          <a:p>
            <a:pPr marL="0" indent="0">
              <a:buNone/>
            </a:pPr>
            <a:r>
              <a:rPr lang="en-IN" sz="2000" dirty="0">
                <a:solidFill>
                  <a:srgbClr val="1498C4"/>
                </a:solidFill>
                <a:latin typeface="Proxima Nova SemiBold"/>
              </a:rPr>
              <a:t>Rules</a:t>
            </a:r>
          </a:p>
          <a:p>
            <a:pPr marL="0" indent="0" algn="just" fontAlgn="base">
              <a:buNone/>
            </a:pPr>
            <a:r>
              <a:rPr lang="en-US" sz="1800" dirty="0">
                <a:solidFill>
                  <a:srgbClr val="313537"/>
                </a:solidFill>
                <a:latin typeface="Times New Roman" panose="02020603050405020304" pitchFamily="18" charset="0"/>
                <a:cs typeface="Times New Roman" panose="02020603050405020304" pitchFamily="18" charset="0"/>
              </a:rPr>
              <a:t>In Vlocity CPQ the concepts of products and rules are important. Vlocity CPQ rules ensure that each order is a perfect order as defined by your business. You define your declarative rules to evaluate objects for conditions and then the rules run actions on those qualified objects. Examples: Lets say you want only some products to be available for customers in California and New York. To enforce that business logic you would create a CPQ rule. Another example, If you want only customers with good account standing to be eligible for specific promotion. Final Example, you would use a pricing rule to specify that of a customer order 10 or more of a certain produce the price is reduced for each product.</a:t>
            </a:r>
          </a:p>
        </p:txBody>
      </p:sp>
      <p:sp>
        <p:nvSpPr>
          <p:cNvPr id="8" name="Content Placeholder 2">
            <a:extLst>
              <a:ext uri="{FF2B5EF4-FFF2-40B4-BE49-F238E27FC236}">
                <a16:creationId xmlns:a16="http://schemas.microsoft.com/office/drawing/2014/main" id="{97E6D95F-BE2D-42B5-BDA9-A32DC25185F9}"/>
              </a:ext>
            </a:extLst>
          </p:cNvPr>
          <p:cNvSpPr txBox="1">
            <a:spLocks/>
          </p:cNvSpPr>
          <p:nvPr/>
        </p:nvSpPr>
        <p:spPr>
          <a:xfrm>
            <a:off x="333374" y="3429000"/>
            <a:ext cx="6181725" cy="26765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Rules ensure that:</a:t>
            </a:r>
          </a:p>
          <a:p>
            <a:pPr algn="l" fontAlgn="base">
              <a:buFont typeface="Arial" panose="020B0604020202020204" pitchFamily="34" charset="0"/>
              <a:buChar char="•"/>
            </a:pPr>
            <a:r>
              <a:rPr lang="en-US" sz="1800" dirty="0">
                <a:solidFill>
                  <a:srgbClr val="313537"/>
                </a:solidFill>
                <a:latin typeface="Times New Roman" panose="02020603050405020304" pitchFamily="18" charset="0"/>
                <a:cs typeface="Times New Roman" panose="02020603050405020304" pitchFamily="18" charset="0"/>
              </a:rPr>
              <a:t>Every order is a perfect order.</a:t>
            </a:r>
          </a:p>
          <a:p>
            <a:pPr algn="l" fontAlgn="base">
              <a:buFont typeface="Arial" panose="020B0604020202020204" pitchFamily="34" charset="0"/>
              <a:buChar char="•"/>
            </a:pPr>
            <a:r>
              <a:rPr lang="en-US" sz="1800" dirty="0">
                <a:solidFill>
                  <a:srgbClr val="313537"/>
                </a:solidFill>
                <a:latin typeface="Times New Roman" panose="02020603050405020304" pitchFamily="18" charset="0"/>
                <a:cs typeface="Times New Roman" panose="02020603050405020304" pitchFamily="18" charset="0"/>
              </a:rPr>
              <a:t>The right products and promotions are available to customers at the right price.</a:t>
            </a:r>
          </a:p>
          <a:p>
            <a:pPr algn="l" fontAlgn="base">
              <a:buFont typeface="Arial" panose="020B0604020202020204" pitchFamily="34" charset="0"/>
              <a:buChar char="•"/>
            </a:pPr>
            <a:r>
              <a:rPr lang="en-US" sz="1800" dirty="0">
                <a:solidFill>
                  <a:srgbClr val="313537"/>
                </a:solidFill>
                <a:latin typeface="Times New Roman" panose="02020603050405020304" pitchFamily="18" charset="0"/>
                <a:cs typeface="Times New Roman" panose="02020603050405020304" pitchFamily="18" charset="0"/>
              </a:rPr>
              <a:t>The appropriate penalties for product or service changes and cancellations are applied.</a:t>
            </a:r>
          </a:p>
        </p:txBody>
      </p:sp>
      <p:pic>
        <p:nvPicPr>
          <p:cNvPr id="3" name="Picture 2">
            <a:extLst>
              <a:ext uri="{FF2B5EF4-FFF2-40B4-BE49-F238E27FC236}">
                <a16:creationId xmlns:a16="http://schemas.microsoft.com/office/drawing/2014/main" id="{6ECD95D8-0AA6-4751-B9DF-C436836A7D5A}"/>
              </a:ext>
            </a:extLst>
          </p:cNvPr>
          <p:cNvPicPr>
            <a:picLocks noChangeAspect="1"/>
          </p:cNvPicPr>
          <p:nvPr/>
        </p:nvPicPr>
        <p:blipFill>
          <a:blip r:embed="rId4"/>
          <a:stretch>
            <a:fillRect/>
          </a:stretch>
        </p:blipFill>
        <p:spPr>
          <a:xfrm>
            <a:off x="6872287" y="3221965"/>
            <a:ext cx="4986338" cy="3016911"/>
          </a:xfrm>
          <a:prstGeom prst="rect">
            <a:avLst/>
          </a:prstGeom>
        </p:spPr>
      </p:pic>
    </p:spTree>
    <p:extLst>
      <p:ext uri="{BB962C8B-B14F-4D97-AF65-F5344CB8AC3E}">
        <p14:creationId xmlns:p14="http://schemas.microsoft.com/office/powerpoint/2010/main" val="1271957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21</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2021 </a:t>
            </a:r>
            <a:r>
              <a:rPr lang="en-IN" dirty="0" err="1"/>
              <a:t>IdeaHelix</a:t>
            </a:r>
            <a:r>
              <a:rPr lang="en-IN" dirty="0"/>
              <a:t>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Pricing, Promotions, and Rules</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6"/>
            <a:ext cx="11458575" cy="4867274"/>
          </a:xfrm>
        </p:spPr>
        <p:txBody>
          <a:bodyPr>
            <a:normAutofit/>
          </a:bodyPr>
          <a:lstStyle/>
          <a:p>
            <a:pPr marL="0" indent="0">
              <a:buNone/>
            </a:pPr>
            <a:r>
              <a:rPr lang="en-IN" sz="2000" dirty="0">
                <a:solidFill>
                  <a:srgbClr val="1498C4"/>
                </a:solidFill>
                <a:latin typeface="Proxima Nova SemiBold"/>
              </a:rPr>
              <a:t>Quiz</a:t>
            </a: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1. Pricing in Industries CPQ is designed as a component-based system with reusable items to allow seamless transition to new pricing structures. </a:t>
            </a: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	A) True</a:t>
            </a: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	B) False</a:t>
            </a: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2. Promotions is: </a:t>
            </a: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	A) A system of rules that re-purposes products as promotions.</a:t>
            </a: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	B) A way to use Salesforce promotions in any application.</a:t>
            </a: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	C) An add-on Salesforce Industries Cloud module that provides flexible promotions functionality and automated 	product discounts.</a:t>
            </a: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	D) A third-party promotions application.</a:t>
            </a: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53EEAAF-0322-465F-846D-85005F40B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0" y="2016702"/>
            <a:ext cx="2314575" cy="2381250"/>
          </a:xfrm>
          <a:prstGeom prst="rect">
            <a:avLst/>
          </a:prstGeom>
        </p:spPr>
      </p:pic>
    </p:spTree>
    <p:extLst>
      <p:ext uri="{BB962C8B-B14F-4D97-AF65-F5344CB8AC3E}">
        <p14:creationId xmlns:p14="http://schemas.microsoft.com/office/powerpoint/2010/main" val="2295492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22</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2021 </a:t>
            </a:r>
            <a:r>
              <a:rPr lang="en-IN" dirty="0" err="1"/>
              <a:t>IdeaHelix</a:t>
            </a:r>
            <a:r>
              <a:rPr lang="en-IN" dirty="0"/>
              <a:t>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Guided Selling</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6"/>
            <a:ext cx="11458575" cy="4867274"/>
          </a:xfrm>
        </p:spPr>
        <p:txBody>
          <a:bodyPr>
            <a:normAutofit/>
          </a:bodyPr>
          <a:lstStyle/>
          <a:p>
            <a:pPr marL="0" indent="0">
              <a:buNone/>
            </a:pPr>
            <a:r>
              <a:rPr lang="en-IN" sz="2000" dirty="0">
                <a:solidFill>
                  <a:srgbClr val="1498C4"/>
                </a:solidFill>
                <a:latin typeface="Proxima Nova SemiBold"/>
              </a:rPr>
              <a:t>Overview of Guided Selling</a:t>
            </a:r>
          </a:p>
          <a:p>
            <a:pPr marL="0" indent="0" algn="just" fontAlgn="base">
              <a:buNone/>
            </a:pPr>
            <a:r>
              <a:rPr lang="en-US" sz="1800" dirty="0">
                <a:solidFill>
                  <a:srgbClr val="313537"/>
                </a:solidFill>
                <a:latin typeface="Times New Roman" panose="02020603050405020304" pitchFamily="18" charset="0"/>
                <a:cs typeface="Times New Roman" panose="02020603050405020304" pitchFamily="18" charset="0"/>
              </a:rPr>
              <a:t>Guided Selling allows you to integrate the wealth of Industries CPQ functionality into a seamless, omnichannel digital experience. Guided selling is a consistent shopping experience that includes steps to guide the user through the process of recommending, selecting, and ordering products.</a:t>
            </a:r>
          </a:p>
          <a:p>
            <a:pPr marL="0" indent="0" algn="just" fontAlgn="base">
              <a:buNone/>
            </a:pPr>
            <a:r>
              <a:rPr lang="en-US" sz="1800" dirty="0">
                <a:solidFill>
                  <a:srgbClr val="313537"/>
                </a:solidFill>
                <a:latin typeface="Times New Roman" panose="02020603050405020304" pitchFamily="18" charset="0"/>
                <a:cs typeface="Times New Roman" panose="02020603050405020304" pitchFamily="18" charset="0"/>
              </a:rPr>
              <a:t>Guided Selling is built on the powerful OmniScript technology. OmniScripts allow you to design engaging customer interactions using a drag-and-drop design tool.</a:t>
            </a: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9F62845-72F1-43AB-A990-D389AF7016B0}"/>
              </a:ext>
            </a:extLst>
          </p:cNvPr>
          <p:cNvPicPr>
            <a:picLocks noChangeAspect="1"/>
          </p:cNvPicPr>
          <p:nvPr/>
        </p:nvPicPr>
        <p:blipFill>
          <a:blip r:embed="rId4"/>
          <a:stretch>
            <a:fillRect/>
          </a:stretch>
        </p:blipFill>
        <p:spPr>
          <a:xfrm>
            <a:off x="3038475" y="3031388"/>
            <a:ext cx="6272212" cy="3175737"/>
          </a:xfrm>
          <a:prstGeom prst="rect">
            <a:avLst/>
          </a:prstGeom>
        </p:spPr>
      </p:pic>
    </p:spTree>
    <p:extLst>
      <p:ext uri="{BB962C8B-B14F-4D97-AF65-F5344CB8AC3E}">
        <p14:creationId xmlns:p14="http://schemas.microsoft.com/office/powerpoint/2010/main" val="3569388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23</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2021 </a:t>
            </a:r>
            <a:r>
              <a:rPr lang="en-IN" dirty="0" err="1"/>
              <a:t>IdeaHelix</a:t>
            </a:r>
            <a:r>
              <a:rPr lang="en-IN" dirty="0"/>
              <a:t>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Guided Selling</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5"/>
            <a:ext cx="11458575" cy="5082355"/>
          </a:xfrm>
        </p:spPr>
        <p:txBody>
          <a:bodyPr>
            <a:normAutofit/>
          </a:bodyPr>
          <a:lstStyle/>
          <a:p>
            <a:pPr marL="0" indent="0">
              <a:buNone/>
            </a:pPr>
            <a:r>
              <a:rPr lang="en-IN" sz="2000" dirty="0">
                <a:solidFill>
                  <a:srgbClr val="1498C4"/>
                </a:solidFill>
                <a:latin typeface="Proxima Nova SemiBold"/>
              </a:rPr>
              <a:t>Call Scripting</a:t>
            </a: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With Industries CPQ, you create guided-selling processes that:</a:t>
            </a:r>
          </a:p>
          <a:p>
            <a:pPr algn="l" fontAlgn="base">
              <a:buFont typeface="Arial" panose="020B0604020202020204" pitchFamily="34" charset="0"/>
              <a:buChar char="•"/>
            </a:pPr>
            <a:r>
              <a:rPr lang="en-US" sz="1800" dirty="0">
                <a:solidFill>
                  <a:srgbClr val="313537"/>
                </a:solidFill>
                <a:latin typeface="Times New Roman" panose="02020603050405020304" pitchFamily="18" charset="0"/>
                <a:cs typeface="Times New Roman" panose="02020603050405020304" pitchFamily="18" charset="0"/>
              </a:rPr>
              <a:t>Craft dynamic customer interactions without the need to develop code, with interactions running on multiple channels and devices.</a:t>
            </a:r>
          </a:p>
          <a:p>
            <a:pPr algn="l" fontAlgn="base">
              <a:buFont typeface="Arial" panose="020B0604020202020204" pitchFamily="34" charset="0"/>
              <a:buChar char="•"/>
            </a:pPr>
            <a:r>
              <a:rPr lang="en-US" sz="1800" dirty="0">
                <a:solidFill>
                  <a:srgbClr val="313537"/>
                </a:solidFill>
                <a:latin typeface="Times New Roman" panose="02020603050405020304" pitchFamily="18" charset="0"/>
                <a:cs typeface="Times New Roman" panose="02020603050405020304" pitchFamily="18" charset="0"/>
              </a:rPr>
              <a:t>Guide users through sales and service processes with fast, personalized responses and seamless integration to enterprise applications and data.</a:t>
            </a:r>
          </a:p>
          <a:p>
            <a:pPr marL="0" indent="0" algn="l" fontAlgn="base">
              <a:buNone/>
            </a:pPr>
            <a:endParaRPr lang="en-US" sz="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With guided selling, you can:</a:t>
            </a:r>
          </a:p>
          <a:p>
            <a:pPr algn="l" fontAlgn="base">
              <a:buFont typeface="Arial" panose="020B0604020202020204" pitchFamily="34" charset="0"/>
              <a:buChar char="•"/>
            </a:pPr>
            <a:r>
              <a:rPr lang="en-US" sz="1800" dirty="0">
                <a:solidFill>
                  <a:srgbClr val="1498C4"/>
                </a:solidFill>
                <a:latin typeface="Times New Roman" panose="02020603050405020304" pitchFamily="18" charset="0"/>
                <a:cs typeface="Times New Roman" panose="02020603050405020304" pitchFamily="18" charset="0"/>
              </a:rPr>
              <a:t>Enable needs analysis: </a:t>
            </a:r>
            <a:r>
              <a:rPr lang="en-US" sz="1800" dirty="0">
                <a:solidFill>
                  <a:srgbClr val="313537"/>
                </a:solidFill>
                <a:latin typeface="Times New Roman" panose="02020603050405020304" pitchFamily="18" charset="0"/>
                <a:cs typeface="Times New Roman" panose="02020603050405020304" pitchFamily="18" charset="0"/>
              </a:rPr>
              <a:t>Make possible the complete exploration of customer needs and drive products based on customer profile and articulated preferences.</a:t>
            </a:r>
          </a:p>
          <a:p>
            <a:pPr algn="l" fontAlgn="base">
              <a:buFont typeface="Arial" panose="020B0604020202020204" pitchFamily="34" charset="0"/>
              <a:buChar char="•"/>
            </a:pPr>
            <a:r>
              <a:rPr lang="en-US" sz="1800" dirty="0">
                <a:solidFill>
                  <a:srgbClr val="1498C4"/>
                </a:solidFill>
                <a:latin typeface="Times New Roman" panose="02020603050405020304" pitchFamily="18" charset="0"/>
                <a:cs typeface="Times New Roman" panose="02020603050405020304" pitchFamily="18" charset="0"/>
              </a:rPr>
              <a:t>Reduce average handling time: </a:t>
            </a:r>
            <a:r>
              <a:rPr lang="en-US" sz="1800" dirty="0">
                <a:solidFill>
                  <a:srgbClr val="313537"/>
                </a:solidFill>
                <a:latin typeface="Times New Roman" panose="02020603050405020304" pitchFamily="18" charset="0"/>
                <a:cs typeface="Times New Roman" panose="02020603050405020304" pitchFamily="18" charset="0"/>
              </a:rPr>
              <a:t>Guide customer service reps about the most efficient and effective path to complete orders and ensure order accuracy.</a:t>
            </a:r>
          </a:p>
          <a:p>
            <a:pPr algn="l" fontAlgn="base">
              <a:buFont typeface="Arial" panose="020B0604020202020204" pitchFamily="34" charset="0"/>
              <a:buChar char="•"/>
            </a:pPr>
            <a:r>
              <a:rPr lang="en-US" sz="1800" dirty="0">
                <a:solidFill>
                  <a:srgbClr val="1498C4"/>
                </a:solidFill>
                <a:latin typeface="Times New Roman" panose="02020603050405020304" pitchFamily="18" charset="0"/>
                <a:cs typeface="Times New Roman" panose="02020603050405020304" pitchFamily="18" charset="0"/>
              </a:rPr>
              <a:t>Increase NPS: </a:t>
            </a:r>
            <a:r>
              <a:rPr lang="en-US" sz="1800" dirty="0">
                <a:solidFill>
                  <a:srgbClr val="313537"/>
                </a:solidFill>
                <a:latin typeface="Times New Roman" panose="02020603050405020304" pitchFamily="18" charset="0"/>
                <a:cs typeface="Times New Roman" panose="02020603050405020304" pitchFamily="18" charset="0"/>
              </a:rPr>
              <a:t>Through reduced average handling time, ensure best fit services and one-and-done customer calls.</a:t>
            </a:r>
          </a:p>
        </p:txBody>
      </p:sp>
    </p:spTree>
    <p:extLst>
      <p:ext uri="{BB962C8B-B14F-4D97-AF65-F5344CB8AC3E}">
        <p14:creationId xmlns:p14="http://schemas.microsoft.com/office/powerpoint/2010/main" val="3817277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24</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2021 </a:t>
            </a:r>
            <a:r>
              <a:rPr lang="en-IN" dirty="0" err="1"/>
              <a:t>IdeaHelix</a:t>
            </a:r>
            <a:r>
              <a:rPr lang="en-IN" dirty="0"/>
              <a:t>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Pricing, Promotions, and Rules</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6"/>
            <a:ext cx="11458575" cy="4867274"/>
          </a:xfrm>
        </p:spPr>
        <p:txBody>
          <a:bodyPr>
            <a:normAutofit/>
          </a:bodyPr>
          <a:lstStyle/>
          <a:p>
            <a:pPr marL="0" indent="0">
              <a:buNone/>
            </a:pPr>
            <a:r>
              <a:rPr lang="en-IN" sz="2000" dirty="0">
                <a:solidFill>
                  <a:srgbClr val="1498C4"/>
                </a:solidFill>
                <a:latin typeface="Proxima Nova SemiBold"/>
              </a:rPr>
              <a:t>Quiz</a:t>
            </a: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1. Guided selling can retrieve selectable products, including product photos. </a:t>
            </a: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	A) True</a:t>
            </a: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	B) False</a:t>
            </a: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2. G</a:t>
            </a:r>
            <a:r>
              <a:rPr lang="en-IN" sz="1800" dirty="0" err="1">
                <a:solidFill>
                  <a:srgbClr val="313537"/>
                </a:solidFill>
                <a:latin typeface="Times New Roman" panose="02020603050405020304" pitchFamily="18" charset="0"/>
                <a:cs typeface="Times New Roman" panose="02020603050405020304" pitchFamily="18" charset="0"/>
              </a:rPr>
              <a:t>uided</a:t>
            </a:r>
            <a:r>
              <a:rPr lang="en-IN" sz="1800" dirty="0">
                <a:solidFill>
                  <a:srgbClr val="313537"/>
                </a:solidFill>
                <a:latin typeface="Times New Roman" panose="02020603050405020304" pitchFamily="18" charset="0"/>
                <a:cs typeface="Times New Roman" panose="02020603050405020304" pitchFamily="18" charset="0"/>
              </a:rPr>
              <a:t> selling is...</a:t>
            </a: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	A) Provided out of the box and is not configurable</a:t>
            </a: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	B) Based on OmniScripts</a:t>
            </a: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	C) A separately licensed Salesforce product</a:t>
            </a: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664AD1C-90A6-4244-B76E-CBAF9CDE0E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0" y="2238375"/>
            <a:ext cx="2314575" cy="2381250"/>
          </a:xfrm>
          <a:prstGeom prst="rect">
            <a:avLst/>
          </a:prstGeom>
        </p:spPr>
      </p:pic>
    </p:spTree>
    <p:extLst>
      <p:ext uri="{BB962C8B-B14F-4D97-AF65-F5344CB8AC3E}">
        <p14:creationId xmlns:p14="http://schemas.microsoft.com/office/powerpoint/2010/main" val="3688509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25</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2021 </a:t>
            </a:r>
            <a:r>
              <a:rPr lang="en-IN" dirty="0" err="1"/>
              <a:t>IdeaHelix</a:t>
            </a:r>
            <a:r>
              <a:rPr lang="en-IN" dirty="0"/>
              <a:t>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EPC</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61B47E9E-FDD9-4331-A8EC-627379D39F3B}"/>
              </a:ext>
            </a:extLst>
          </p:cNvPr>
          <p:cNvSpPr txBox="1">
            <a:spLocks/>
          </p:cNvSpPr>
          <p:nvPr/>
        </p:nvSpPr>
        <p:spPr>
          <a:xfrm>
            <a:off x="419299" y="3789197"/>
            <a:ext cx="11353401" cy="24544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fontAlgn="base">
              <a:buNone/>
            </a:pPr>
            <a:r>
              <a:rPr lang="en-US" sz="1800" dirty="0">
                <a:solidFill>
                  <a:srgbClr val="313537"/>
                </a:solidFill>
                <a:latin typeface="Times New Roman" panose="02020603050405020304" pitchFamily="18" charset="0"/>
                <a:cs typeface="Times New Roman" panose="02020603050405020304" pitchFamily="18" charset="0"/>
              </a:rPr>
              <a:t>EPC gives your business an industry-leading, catalog-driven platform that revolutionizes the CPQ and order-management space by:</a:t>
            </a:r>
          </a:p>
          <a:p>
            <a:pPr algn="just" fontAlgn="base"/>
            <a:r>
              <a:rPr lang="en-US" sz="1800" dirty="0">
                <a:solidFill>
                  <a:srgbClr val="313537"/>
                </a:solidFill>
                <a:latin typeface="Times New Roman" panose="02020603050405020304" pitchFamily="18" charset="0"/>
                <a:cs typeface="Times New Roman" panose="02020603050405020304" pitchFamily="18" charset="0"/>
              </a:rPr>
              <a:t>Using a metadata-driven approach to accommodate all the incarnations of a product as it travels from a twinkle in the eyes of the customer to the physical implementation in the customer’s hands. </a:t>
            </a:r>
          </a:p>
          <a:p>
            <a:pPr algn="just" fontAlgn="base"/>
            <a:r>
              <a:rPr lang="en-US" sz="1800" dirty="0">
                <a:solidFill>
                  <a:srgbClr val="313537"/>
                </a:solidFill>
                <a:latin typeface="Times New Roman" panose="02020603050405020304" pitchFamily="18" charset="0"/>
                <a:cs typeface="Times New Roman" panose="02020603050405020304" pitchFamily="18" charset="0"/>
              </a:rPr>
              <a:t>Integrating with your end-to-end ecosystem using a complete product-service-resource (PSR) model to drive sales, configure-price-quote (CPQ), order-management, and order-fulfillment capabilities.</a:t>
            </a:r>
          </a:p>
          <a:p>
            <a:pPr algn="just" fontAlgn="base"/>
            <a:r>
              <a:rPr lang="en-US" sz="1800" dirty="0">
                <a:solidFill>
                  <a:srgbClr val="313537"/>
                </a:solidFill>
                <a:latin typeface="Times New Roman" panose="02020603050405020304" pitchFamily="18" charset="0"/>
                <a:cs typeface="Times New Roman" panose="02020603050405020304" pitchFamily="18" charset="0"/>
              </a:rPr>
              <a:t>Using an evolutionary approach to transform both front-office and back-office systems into a master-catalog-driven architecture.</a:t>
            </a:r>
          </a:p>
        </p:txBody>
      </p:sp>
      <p:pic>
        <p:nvPicPr>
          <p:cNvPr id="9" name="Picture 8">
            <a:extLst>
              <a:ext uri="{FF2B5EF4-FFF2-40B4-BE49-F238E27FC236}">
                <a16:creationId xmlns:a16="http://schemas.microsoft.com/office/drawing/2014/main" id="{51B8E231-B098-4850-9B68-B269376CC8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6445" y="968226"/>
            <a:ext cx="7181263" cy="2708261"/>
          </a:xfrm>
          <a:prstGeom prst="rect">
            <a:avLst/>
          </a:prstGeom>
        </p:spPr>
      </p:pic>
      <p:sp>
        <p:nvSpPr>
          <p:cNvPr id="10" name="Title 1">
            <a:extLst>
              <a:ext uri="{FF2B5EF4-FFF2-40B4-BE49-F238E27FC236}">
                <a16:creationId xmlns:a16="http://schemas.microsoft.com/office/drawing/2014/main" id="{580AC62B-9775-488A-8FCB-8CF7EDE3D988}"/>
              </a:ext>
            </a:extLst>
          </p:cNvPr>
          <p:cNvSpPr txBox="1">
            <a:spLocks/>
          </p:cNvSpPr>
          <p:nvPr/>
        </p:nvSpPr>
        <p:spPr>
          <a:xfrm>
            <a:off x="6924676" y="3923975"/>
            <a:ext cx="2609850" cy="36831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a:lstStyle>
          <a:p>
            <a:endParaRPr lang="en-IN" sz="2000" dirty="0"/>
          </a:p>
        </p:txBody>
      </p:sp>
    </p:spTree>
    <p:extLst>
      <p:ext uri="{BB962C8B-B14F-4D97-AF65-F5344CB8AC3E}">
        <p14:creationId xmlns:p14="http://schemas.microsoft.com/office/powerpoint/2010/main" val="2373158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26</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2021 </a:t>
            </a:r>
            <a:r>
              <a:rPr lang="en-IN" dirty="0" err="1"/>
              <a:t>IdeaHelix</a:t>
            </a:r>
            <a:r>
              <a:rPr lang="en-IN" dirty="0"/>
              <a:t>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EPC</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5"/>
            <a:ext cx="11458575" cy="5082355"/>
          </a:xfrm>
        </p:spPr>
        <p:txBody>
          <a:bodyPr>
            <a:normAutofit/>
          </a:bodyPr>
          <a:lstStyle/>
          <a:p>
            <a:pPr marL="0" indent="0">
              <a:buNone/>
            </a:pPr>
            <a:r>
              <a:rPr lang="en-IN" sz="2000" dirty="0">
                <a:solidFill>
                  <a:srgbClr val="1498C4"/>
                </a:solidFill>
                <a:latin typeface="Proxima Nova SemiBold"/>
              </a:rPr>
              <a:t>EPC Core Capabilities</a:t>
            </a:r>
          </a:p>
        </p:txBody>
      </p:sp>
      <p:pic>
        <p:nvPicPr>
          <p:cNvPr id="8" name="Picture 7">
            <a:extLst>
              <a:ext uri="{FF2B5EF4-FFF2-40B4-BE49-F238E27FC236}">
                <a16:creationId xmlns:a16="http://schemas.microsoft.com/office/drawing/2014/main" id="{C9A25BDF-9071-4AB8-B2F5-FA6339F07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1301" y="2076208"/>
            <a:ext cx="7833722" cy="3236165"/>
          </a:xfrm>
          <a:prstGeom prst="rect">
            <a:avLst/>
          </a:prstGeom>
        </p:spPr>
      </p:pic>
    </p:spTree>
    <p:extLst>
      <p:ext uri="{BB962C8B-B14F-4D97-AF65-F5344CB8AC3E}">
        <p14:creationId xmlns:p14="http://schemas.microsoft.com/office/powerpoint/2010/main" val="2575842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27</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2021 </a:t>
            </a:r>
            <a:r>
              <a:rPr lang="en-IN" dirty="0" err="1"/>
              <a:t>IdeaHelix</a:t>
            </a:r>
            <a:r>
              <a:rPr lang="en-IN" dirty="0"/>
              <a:t>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EPC</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5"/>
            <a:ext cx="11553825" cy="5082355"/>
          </a:xfrm>
        </p:spPr>
        <p:txBody>
          <a:bodyPr>
            <a:normAutofit/>
          </a:bodyPr>
          <a:lstStyle/>
          <a:p>
            <a:pPr marL="0" indent="0">
              <a:buNone/>
            </a:pPr>
            <a:r>
              <a:rPr lang="en-US" sz="2000" dirty="0">
                <a:solidFill>
                  <a:srgbClr val="1498C4"/>
                </a:solidFill>
                <a:latin typeface="Proxima Nova SemiBold"/>
              </a:rPr>
              <a:t>EPC Reuse and Shared Resources</a:t>
            </a:r>
          </a:p>
          <a:p>
            <a:pPr marL="0" indent="0">
              <a:buNone/>
            </a:pPr>
            <a:endParaRPr lang="en-US" sz="800" dirty="0">
              <a:solidFill>
                <a:srgbClr val="1498C4"/>
              </a:solidFill>
              <a:latin typeface="Proxima Nova SemiBold"/>
            </a:endParaRPr>
          </a:p>
          <a:p>
            <a:pPr algn="just"/>
            <a:r>
              <a:rPr lang="en-US" sz="1800" dirty="0">
                <a:solidFill>
                  <a:srgbClr val="1498C4"/>
                </a:solidFill>
                <a:latin typeface="Times New Roman" panose="02020603050405020304" pitchFamily="18" charset="0"/>
                <a:cs typeface="Times New Roman" panose="02020603050405020304" pitchFamily="18" charset="0"/>
              </a:rPr>
              <a:t>Shared Product Catalogue: </a:t>
            </a:r>
            <a:r>
              <a:rPr lang="en-US" sz="1800" dirty="0">
                <a:solidFill>
                  <a:srgbClr val="313537"/>
                </a:solidFill>
                <a:latin typeface="Times New Roman" panose="02020603050405020304" pitchFamily="18" charset="0"/>
                <a:cs typeface="Times New Roman" panose="02020603050405020304" pitchFamily="18" charset="0"/>
              </a:rPr>
              <a:t>Through an enterprise scope, enables the definition of a single product catalog in one place, with multiple subscribers and systems that consume the product catalog data.</a:t>
            </a:r>
          </a:p>
          <a:p>
            <a:pPr marL="0" indent="0" algn="just">
              <a:buNone/>
            </a:pPr>
            <a:endParaRPr lang="en-US" sz="800" dirty="0">
              <a:solidFill>
                <a:srgbClr val="313537"/>
              </a:solidFill>
              <a:latin typeface="Times New Roman" panose="02020603050405020304" pitchFamily="18" charset="0"/>
              <a:cs typeface="Times New Roman" panose="02020603050405020304" pitchFamily="18" charset="0"/>
            </a:endParaRPr>
          </a:p>
          <a:p>
            <a:pPr algn="just"/>
            <a:r>
              <a:rPr lang="en-US" sz="1800" dirty="0">
                <a:solidFill>
                  <a:srgbClr val="1498C4"/>
                </a:solidFill>
                <a:latin typeface="Times New Roman" panose="02020603050405020304" pitchFamily="18" charset="0"/>
                <a:cs typeface="Times New Roman" panose="02020603050405020304" pitchFamily="18" charset="0"/>
              </a:rPr>
              <a:t>Reusable Product Components: </a:t>
            </a:r>
            <a:r>
              <a:rPr lang="en-US" sz="1800" dirty="0">
                <a:solidFill>
                  <a:srgbClr val="313537"/>
                </a:solidFill>
                <a:latin typeface="Times New Roman" panose="02020603050405020304" pitchFamily="18" charset="0"/>
                <a:cs typeface="Times New Roman" panose="02020603050405020304" pitchFamily="18" charset="0"/>
              </a:rPr>
              <a:t>Enables the creation of products once, making them available for reuse across the enterprise by different systems.</a:t>
            </a:r>
          </a:p>
          <a:p>
            <a:pPr marL="0" indent="0" algn="just">
              <a:buNone/>
            </a:pPr>
            <a:endParaRPr lang="en-US" sz="800" dirty="0">
              <a:solidFill>
                <a:srgbClr val="313537"/>
              </a:solidFill>
              <a:latin typeface="Times New Roman" panose="02020603050405020304" pitchFamily="18" charset="0"/>
              <a:cs typeface="Times New Roman" panose="02020603050405020304" pitchFamily="18" charset="0"/>
            </a:endParaRPr>
          </a:p>
          <a:p>
            <a:pPr algn="just"/>
            <a:r>
              <a:rPr lang="en-IN" sz="1800" dirty="0">
                <a:solidFill>
                  <a:srgbClr val="1498C4"/>
                </a:solidFill>
                <a:latin typeface="Times New Roman" panose="02020603050405020304" pitchFamily="18" charset="0"/>
                <a:cs typeface="Times New Roman" panose="02020603050405020304" pitchFamily="18" charset="0"/>
              </a:rPr>
              <a:t>Single User Interface: </a:t>
            </a:r>
            <a:r>
              <a:rPr lang="en-US" sz="1800" dirty="0">
                <a:solidFill>
                  <a:srgbClr val="313537"/>
                </a:solidFill>
                <a:latin typeface="Times New Roman" panose="02020603050405020304" pitchFamily="18" charset="0"/>
                <a:cs typeface="Times New Roman" panose="02020603050405020304" pitchFamily="18" charset="0"/>
              </a:rPr>
              <a:t>Gives you a single UI with common tools, enabling teams to collaboratively and rapidly create, manage, and deliver product offers to the market.</a:t>
            </a:r>
          </a:p>
          <a:p>
            <a:pPr marL="0" indent="0">
              <a:buNone/>
            </a:pPr>
            <a:endParaRPr lang="en-US" sz="2000" dirty="0">
              <a:solidFill>
                <a:srgbClr val="1498C4"/>
              </a:solidFill>
              <a:latin typeface="Proxima Nova SemiBold"/>
            </a:endParaRPr>
          </a:p>
        </p:txBody>
      </p:sp>
    </p:spTree>
    <p:extLst>
      <p:ext uri="{BB962C8B-B14F-4D97-AF65-F5344CB8AC3E}">
        <p14:creationId xmlns:p14="http://schemas.microsoft.com/office/powerpoint/2010/main" val="3824426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28</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2021 </a:t>
            </a:r>
            <a:r>
              <a:rPr lang="en-IN" dirty="0" err="1"/>
              <a:t>IdeaHelix</a:t>
            </a:r>
            <a:r>
              <a:rPr lang="en-IN" dirty="0"/>
              <a:t>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EPC</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6"/>
            <a:ext cx="11553825" cy="1225316"/>
          </a:xfrm>
        </p:spPr>
        <p:txBody>
          <a:bodyPr>
            <a:normAutofit/>
          </a:bodyPr>
          <a:lstStyle/>
          <a:p>
            <a:pPr marL="0" indent="0">
              <a:buNone/>
            </a:pPr>
            <a:r>
              <a:rPr lang="en-IN" sz="2000" dirty="0">
                <a:solidFill>
                  <a:srgbClr val="1498C4"/>
                </a:solidFill>
                <a:latin typeface="Proxima Nova SemiBold"/>
              </a:rPr>
              <a:t>Industry Data Model</a:t>
            </a:r>
            <a:endParaRPr lang="en-US" sz="2000" dirty="0">
              <a:solidFill>
                <a:srgbClr val="1498C4"/>
              </a:solidFill>
              <a:latin typeface="Proxima Nova SemiBold"/>
            </a:endParaRPr>
          </a:p>
          <a:p>
            <a:pPr marL="0" indent="0">
              <a:buNone/>
            </a:pPr>
            <a:r>
              <a:rPr lang="en-US" sz="1800" dirty="0">
                <a:solidFill>
                  <a:srgbClr val="313537"/>
                </a:solidFill>
                <a:latin typeface="Times New Roman" panose="02020603050405020304" pitchFamily="18" charset="0"/>
                <a:cs typeface="Times New Roman" panose="02020603050405020304" pitchFamily="18" charset="0"/>
              </a:rPr>
              <a:t>Our engineering, product, and information architecture teams have combined 240 years of vertical application design and software development experience to develop your Industry data model.</a:t>
            </a: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B310264-EEBA-4F36-9257-469560E5DAA5}"/>
              </a:ext>
            </a:extLst>
          </p:cNvPr>
          <p:cNvSpPr txBox="1"/>
          <p:nvPr/>
        </p:nvSpPr>
        <p:spPr>
          <a:xfrm>
            <a:off x="369721" y="2379724"/>
            <a:ext cx="4703450" cy="3508653"/>
          </a:xfrm>
          <a:prstGeom prst="rect">
            <a:avLst/>
          </a:prstGeom>
          <a:noFill/>
        </p:spPr>
        <p:txBody>
          <a:bodyPr wrap="square" rtlCol="0">
            <a:spAutoFit/>
          </a:bodyPr>
          <a:lstStyle/>
          <a:p>
            <a:pPr marL="0" indent="0" fontAlgn="base">
              <a:buNone/>
            </a:pPr>
            <a:r>
              <a:rPr lang="en-US" dirty="0">
                <a:solidFill>
                  <a:srgbClr val="313537"/>
                </a:solidFill>
                <a:latin typeface="Times New Roman" panose="02020603050405020304" pitchFamily="18" charset="0"/>
                <a:cs typeface="Times New Roman" panose="02020603050405020304" pitchFamily="18" charset="0"/>
              </a:rPr>
              <a:t>This diagram introduces product modelling and the concept of a product.</a:t>
            </a:r>
          </a:p>
          <a:p>
            <a:pPr marL="0" indent="0" fontAlgn="base">
              <a:buNone/>
            </a:pPr>
            <a:endParaRPr lang="en-US" sz="800" dirty="0">
              <a:solidFill>
                <a:srgbClr val="313537"/>
              </a:solidFill>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a:solidFill>
                  <a:srgbClr val="313537"/>
                </a:solidFill>
                <a:latin typeface="Times New Roman" panose="02020603050405020304" pitchFamily="18" charset="0"/>
                <a:cs typeface="Times New Roman" panose="02020603050405020304" pitchFamily="18" charset="0"/>
              </a:rPr>
              <a:t>Product structure is a hierarchical decomposition of a product, often called the bill of materials.</a:t>
            </a:r>
          </a:p>
          <a:p>
            <a:pPr fontAlgn="base"/>
            <a:endParaRPr lang="en-US" sz="800" dirty="0">
              <a:solidFill>
                <a:srgbClr val="313537"/>
              </a:solidFill>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a:solidFill>
                  <a:srgbClr val="313537"/>
                </a:solidFill>
                <a:latin typeface="Times New Roman" panose="02020603050405020304" pitchFamily="18" charset="0"/>
                <a:cs typeface="Times New Roman" panose="02020603050405020304" pitchFamily="18" charset="0"/>
              </a:rPr>
              <a:t>Businesses need to be responsive to the unique needs of each customer by offering product derivatives to meet different consumer taste.</a:t>
            </a:r>
          </a:p>
          <a:p>
            <a:pPr fontAlgn="base"/>
            <a:endParaRPr lang="en-US" sz="800" dirty="0">
              <a:solidFill>
                <a:srgbClr val="313537"/>
              </a:solidFill>
              <a:latin typeface="Times New Roman" panose="02020603050405020304" pitchFamily="18" charset="0"/>
              <a:cs typeface="Times New Roman" panose="02020603050405020304" pitchFamily="18" charset="0"/>
            </a:endParaRPr>
          </a:p>
          <a:p>
            <a:pPr marL="285750" indent="-285750" fontAlgn="base">
              <a:buFont typeface="Arial" panose="020B0604020202020204" pitchFamily="34" charset="0"/>
              <a:buChar char="•"/>
            </a:pPr>
            <a:r>
              <a:rPr lang="en-US" dirty="0">
                <a:solidFill>
                  <a:srgbClr val="313537"/>
                </a:solidFill>
                <a:latin typeface="Times New Roman" panose="02020603050405020304" pitchFamily="18" charset="0"/>
                <a:cs typeface="Times New Roman" panose="02020603050405020304" pitchFamily="18" charset="0"/>
              </a:rPr>
              <a:t>Essentially, product modelling is building your business hierarchy of products.</a:t>
            </a:r>
          </a:p>
        </p:txBody>
      </p:sp>
      <p:pic>
        <p:nvPicPr>
          <p:cNvPr id="10" name="Picture 9">
            <a:extLst>
              <a:ext uri="{FF2B5EF4-FFF2-40B4-BE49-F238E27FC236}">
                <a16:creationId xmlns:a16="http://schemas.microsoft.com/office/drawing/2014/main" id="{6C333BB3-F968-4764-995B-76F5D6935333}"/>
              </a:ext>
            </a:extLst>
          </p:cNvPr>
          <p:cNvPicPr>
            <a:picLocks noChangeAspect="1"/>
          </p:cNvPicPr>
          <p:nvPr/>
        </p:nvPicPr>
        <p:blipFill>
          <a:blip r:embed="rId4"/>
          <a:stretch>
            <a:fillRect/>
          </a:stretch>
        </p:blipFill>
        <p:spPr>
          <a:xfrm>
            <a:off x="5109517" y="2300439"/>
            <a:ext cx="6777683" cy="3667224"/>
          </a:xfrm>
          <a:prstGeom prst="rect">
            <a:avLst/>
          </a:prstGeom>
        </p:spPr>
      </p:pic>
    </p:spTree>
    <p:extLst>
      <p:ext uri="{BB962C8B-B14F-4D97-AF65-F5344CB8AC3E}">
        <p14:creationId xmlns:p14="http://schemas.microsoft.com/office/powerpoint/2010/main" val="3745725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29</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2021 </a:t>
            </a:r>
            <a:r>
              <a:rPr lang="en-IN" dirty="0" err="1"/>
              <a:t>IdeaHelix</a:t>
            </a:r>
            <a:r>
              <a:rPr lang="en-IN" dirty="0"/>
              <a:t>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EPC</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6"/>
            <a:ext cx="4912393" cy="4979168"/>
          </a:xfrm>
        </p:spPr>
        <p:txBody>
          <a:bodyPr>
            <a:normAutofit/>
          </a:bodyPr>
          <a:lstStyle/>
          <a:p>
            <a:pPr marL="0" indent="0">
              <a:buNone/>
            </a:pPr>
            <a:r>
              <a:rPr lang="en-IN" sz="2000" dirty="0">
                <a:solidFill>
                  <a:srgbClr val="1498C4"/>
                </a:solidFill>
                <a:latin typeface="Proxima Nova SemiBold"/>
              </a:rPr>
              <a:t>SID/TM Forum Model</a:t>
            </a:r>
          </a:p>
          <a:p>
            <a:pPr marL="0" indent="0">
              <a:buNone/>
            </a:pPr>
            <a:endParaRPr lang="en-US" sz="800" dirty="0">
              <a:solidFill>
                <a:srgbClr val="1498C4"/>
              </a:solidFill>
              <a:latin typeface="Proxima Nova SemiBold"/>
            </a:endParaRPr>
          </a:p>
          <a:p>
            <a:pPr algn="just" fontAlgn="base">
              <a:buFont typeface="Arial" panose="020B0604020202020204" pitchFamily="34" charset="0"/>
              <a:buChar char="•"/>
            </a:pPr>
            <a:r>
              <a:rPr lang="en-US" sz="1800" dirty="0">
                <a:solidFill>
                  <a:srgbClr val="313537"/>
                </a:solidFill>
                <a:latin typeface="Times New Roman" panose="02020603050405020304" pitchFamily="18" charset="0"/>
                <a:cs typeface="Times New Roman" panose="02020603050405020304" pitchFamily="18" charset="0"/>
              </a:rPr>
              <a:t>To help you understand product modelling, this diagram shows a high-level view of how the EPC platform is flexible, adaptable, and compliant with the SID/TM Forum </a:t>
            </a:r>
            <a:r>
              <a:rPr lang="en-US" sz="1800" dirty="0" err="1">
                <a:solidFill>
                  <a:srgbClr val="313537"/>
                </a:solidFill>
                <a:latin typeface="Times New Roman" panose="02020603050405020304" pitchFamily="18" charset="0"/>
                <a:cs typeface="Times New Roman" panose="02020603050405020304" pitchFamily="18" charset="0"/>
              </a:rPr>
              <a:t>Frameworx</a:t>
            </a:r>
            <a:r>
              <a:rPr lang="en-US" sz="1800" dirty="0">
                <a:solidFill>
                  <a:srgbClr val="313537"/>
                </a:solidFill>
                <a:latin typeface="Times New Roman" panose="02020603050405020304" pitchFamily="18" charset="0"/>
                <a:cs typeface="Times New Roman" panose="02020603050405020304" pitchFamily="18" charset="0"/>
              </a:rPr>
              <a:t> model, which is the modelling  standard for the Communications Industry. </a:t>
            </a:r>
          </a:p>
          <a:p>
            <a:pPr marL="0" indent="0" algn="just" fontAlgn="base">
              <a:buNone/>
            </a:pPr>
            <a:endParaRPr lang="en-US" sz="800" dirty="0">
              <a:solidFill>
                <a:srgbClr val="313537"/>
              </a:solidFill>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sz="1800" dirty="0">
                <a:solidFill>
                  <a:srgbClr val="313537"/>
                </a:solidFill>
                <a:latin typeface="Times New Roman" panose="02020603050405020304" pitchFamily="18" charset="0"/>
                <a:cs typeface="Times New Roman" panose="02020603050405020304" pitchFamily="18" charset="0"/>
              </a:rPr>
              <a:t>EPC supports all levels of product definitions, including offers, product specifications, services, and resource specifications. </a:t>
            </a:r>
          </a:p>
          <a:p>
            <a:pPr marL="0" indent="0" algn="just" fontAlgn="base">
              <a:buNone/>
            </a:pPr>
            <a:endParaRPr lang="en-US" sz="800" dirty="0">
              <a:solidFill>
                <a:srgbClr val="313537"/>
              </a:solidFill>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sz="1800" dirty="0">
                <a:solidFill>
                  <a:srgbClr val="313537"/>
                </a:solidFill>
                <a:latin typeface="Times New Roman" panose="02020603050405020304" pitchFamily="18" charset="0"/>
                <a:cs typeface="Times New Roman" panose="02020603050405020304" pitchFamily="18" charset="0"/>
              </a:rPr>
              <a:t>Marketing teams design product offers for sale to particular channels and customer segments with specific pricing.</a:t>
            </a:r>
          </a:p>
        </p:txBody>
      </p:sp>
      <p:pic>
        <p:nvPicPr>
          <p:cNvPr id="8" name="Picture 7">
            <a:extLst>
              <a:ext uri="{FF2B5EF4-FFF2-40B4-BE49-F238E27FC236}">
                <a16:creationId xmlns:a16="http://schemas.microsoft.com/office/drawing/2014/main" id="{72F7E092-86A2-4717-A570-AA02F119C578}"/>
              </a:ext>
            </a:extLst>
          </p:cNvPr>
          <p:cNvPicPr>
            <a:picLocks noChangeAspect="1"/>
          </p:cNvPicPr>
          <p:nvPr/>
        </p:nvPicPr>
        <p:blipFill>
          <a:blip r:embed="rId4"/>
          <a:stretch>
            <a:fillRect/>
          </a:stretch>
        </p:blipFill>
        <p:spPr>
          <a:xfrm>
            <a:off x="5335746" y="1009650"/>
            <a:ext cx="6703854" cy="5237146"/>
          </a:xfrm>
          <a:prstGeom prst="rect">
            <a:avLst/>
          </a:prstGeom>
        </p:spPr>
      </p:pic>
    </p:spTree>
    <p:extLst>
      <p:ext uri="{BB962C8B-B14F-4D97-AF65-F5344CB8AC3E}">
        <p14:creationId xmlns:p14="http://schemas.microsoft.com/office/powerpoint/2010/main" val="1458092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3</a:t>
            </a:fld>
            <a:endParaRPr lang="en-IN" dirty="0"/>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2021 </a:t>
            </a:r>
            <a:r>
              <a:rPr lang="en-IN" dirty="0" err="1"/>
              <a:t>IdeaHelix</a:t>
            </a:r>
            <a:r>
              <a:rPr lang="en-IN" dirty="0"/>
              <a:t>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Industries CPQ Overview</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6"/>
            <a:ext cx="7223371" cy="5003697"/>
          </a:xfrm>
        </p:spPr>
        <p:txBody>
          <a:bodyPr>
            <a:normAutofit/>
          </a:bodyPr>
          <a:lstStyle/>
          <a:p>
            <a:pPr marL="0" indent="0">
              <a:buNone/>
            </a:pPr>
            <a:r>
              <a:rPr lang="en-IN" sz="2000" i="0" dirty="0">
                <a:solidFill>
                  <a:srgbClr val="1498C4"/>
                </a:solidFill>
                <a:effectLst/>
                <a:latin typeface="Times New Roman" panose="02020603050405020304" pitchFamily="18" charset="0"/>
                <a:cs typeface="Times New Roman" panose="02020603050405020304" pitchFamily="18" charset="0"/>
              </a:rPr>
              <a:t>Introducing Industries CPQ</a:t>
            </a:r>
          </a:p>
          <a:p>
            <a:r>
              <a:rPr lang="en-IN" sz="1800" dirty="0">
                <a:solidFill>
                  <a:srgbClr val="313537"/>
                </a:solidFill>
                <a:latin typeface="Times New Roman" panose="02020603050405020304" pitchFamily="18" charset="0"/>
                <a:cs typeface="Times New Roman" panose="02020603050405020304" pitchFamily="18" charset="0"/>
              </a:rPr>
              <a:t>Cloud based quote and order capture system </a:t>
            </a:r>
          </a:p>
          <a:p>
            <a:r>
              <a:rPr lang="en-IN" sz="1800" dirty="0">
                <a:solidFill>
                  <a:srgbClr val="313537"/>
                </a:solidFill>
                <a:latin typeface="Times New Roman" panose="02020603050405020304" pitchFamily="18" charset="0"/>
                <a:cs typeface="Times New Roman" panose="02020603050405020304" pitchFamily="18" charset="0"/>
              </a:rPr>
              <a:t>Built natively and additively on the Salesforce platform</a:t>
            </a:r>
          </a:p>
          <a:p>
            <a:pPr marL="0" indent="0">
              <a:buNone/>
            </a:pPr>
            <a:endParaRPr lang="en-IN" sz="800" dirty="0">
              <a:solidFill>
                <a:srgbClr val="313537"/>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2000" dirty="0">
                <a:solidFill>
                  <a:srgbClr val="1498C4"/>
                </a:solidFill>
                <a:latin typeface="Times New Roman" panose="02020603050405020304" pitchFamily="18" charset="0"/>
                <a:cs typeface="Times New Roman" panose="02020603050405020304" pitchFamily="18" charset="0"/>
              </a:rPr>
              <a:t>What features does CPQ Provide?</a:t>
            </a:r>
          </a:p>
          <a:p>
            <a:r>
              <a:rPr lang="en-IN" sz="1800" dirty="0">
                <a:solidFill>
                  <a:srgbClr val="313537"/>
                </a:solidFill>
                <a:latin typeface="Times New Roman" panose="02020603050405020304" pitchFamily="18" charset="0"/>
                <a:cs typeface="Times New Roman" panose="02020603050405020304" pitchFamily="18" charset="0"/>
              </a:rPr>
              <a:t>Enables configuration of product offers for the right customer</a:t>
            </a:r>
          </a:p>
          <a:p>
            <a:r>
              <a:rPr lang="en-IN" sz="1800" dirty="0">
                <a:solidFill>
                  <a:srgbClr val="313537"/>
                </a:solidFill>
                <a:latin typeface="Times New Roman" panose="02020603050405020304" pitchFamily="18" charset="0"/>
                <a:cs typeface="Times New Roman" panose="02020603050405020304" pitchFamily="18" charset="0"/>
              </a:rPr>
              <a:t>It gives sales teams advanced order capture and guided selling capabilities using a </a:t>
            </a:r>
            <a:r>
              <a:rPr lang="en-US" sz="1800" b="0" i="0" u="none" strike="noStrike" baseline="0" dirty="0">
                <a:latin typeface="Times New Roman" panose="02020603050405020304" pitchFamily="18" charset="0"/>
                <a:cs typeface="Times New Roman" panose="02020603050405020304" pitchFamily="18" charset="0"/>
              </a:rPr>
              <a:t>powerful rules engine built on the Salesforce platform </a:t>
            </a:r>
          </a:p>
          <a:p>
            <a:r>
              <a:rPr lang="en-US" sz="1800" dirty="0">
                <a:solidFill>
                  <a:srgbClr val="313537"/>
                </a:solidFill>
                <a:latin typeface="Times New Roman" panose="02020603050405020304" pitchFamily="18" charset="0"/>
                <a:cs typeface="Times New Roman" panose="02020603050405020304" pitchFamily="18" charset="0"/>
              </a:rPr>
              <a:t>Design basic and advanced availability, eligibility, compatibility, and pricing rules.</a:t>
            </a:r>
          </a:p>
          <a:p>
            <a:r>
              <a:rPr lang="en-US" sz="1800" dirty="0">
                <a:solidFill>
                  <a:srgbClr val="313537"/>
                </a:solidFill>
                <a:latin typeface="Times New Roman" panose="02020603050405020304" pitchFamily="18" charset="0"/>
                <a:cs typeface="Times New Roman" panose="02020603050405020304" pitchFamily="18" charset="0"/>
              </a:rPr>
              <a:t>Standardize new product and service introductions.</a:t>
            </a:r>
          </a:p>
          <a:p>
            <a:r>
              <a:rPr lang="en-US" sz="1800" dirty="0">
                <a:solidFill>
                  <a:srgbClr val="313537"/>
                </a:solidFill>
                <a:latin typeface="Times New Roman" panose="02020603050405020304" pitchFamily="18" charset="0"/>
                <a:cs typeface="Times New Roman" panose="02020603050405020304" pitchFamily="18" charset="0"/>
              </a:rPr>
              <a:t>Ensure accurate capture of new MACD move, add, change and disconnect orders.</a:t>
            </a:r>
            <a:endParaRPr lang="en-IN" sz="2000" dirty="0">
              <a:solidFill>
                <a:srgbClr val="313537"/>
              </a:solidFill>
              <a:latin typeface="Times New Roman" panose="02020603050405020304" pitchFamily="18" charset="0"/>
              <a:cs typeface="Arial" panose="020B0604020202020204" pitchFamily="34" charset="0"/>
            </a:endParaRPr>
          </a:p>
        </p:txBody>
      </p:sp>
      <p:graphicFrame>
        <p:nvGraphicFramePr>
          <p:cNvPr id="8" name="Object 7">
            <a:extLst>
              <a:ext uri="{FF2B5EF4-FFF2-40B4-BE49-F238E27FC236}">
                <a16:creationId xmlns:a16="http://schemas.microsoft.com/office/drawing/2014/main" id="{D9A209EA-29F8-4E4A-8758-D6C5D50B91CF}"/>
              </a:ext>
            </a:extLst>
          </p:cNvPr>
          <p:cNvGraphicFramePr>
            <a:graphicFrameLocks noChangeAspect="1"/>
          </p:cNvGraphicFramePr>
          <p:nvPr>
            <p:extLst>
              <p:ext uri="{D42A27DB-BD31-4B8C-83A1-F6EECF244321}">
                <p14:modId xmlns:p14="http://schemas.microsoft.com/office/powerpoint/2010/main" val="931411670"/>
              </p:ext>
            </p:extLst>
          </p:nvPr>
        </p:nvGraphicFramePr>
        <p:xfrm>
          <a:off x="7556746" y="1521633"/>
          <a:ext cx="4182116" cy="3644934"/>
        </p:xfrm>
        <a:graphic>
          <a:graphicData uri="http://schemas.openxmlformats.org/presentationml/2006/ole">
            <mc:AlternateContent xmlns:mc="http://schemas.openxmlformats.org/markup-compatibility/2006">
              <mc:Choice xmlns:v="urn:schemas-microsoft-com:vml" Requires="v">
                <p:oleObj name="Bitmap Image" r:id="rId4" imgW="9496440" imgH="8277120" progId="Paint.Picture">
                  <p:embed/>
                </p:oleObj>
              </mc:Choice>
              <mc:Fallback>
                <p:oleObj name="Bitmap Image" r:id="rId4" imgW="9496440" imgH="8277120" progId="Paint.Picture">
                  <p:embed/>
                  <p:pic>
                    <p:nvPicPr>
                      <p:cNvPr id="2" name="Object 1">
                        <a:extLst>
                          <a:ext uri="{FF2B5EF4-FFF2-40B4-BE49-F238E27FC236}">
                            <a16:creationId xmlns:a16="http://schemas.microsoft.com/office/drawing/2014/main" id="{45442A19-8048-4A7F-A694-0EF41D4BDB64}"/>
                          </a:ext>
                        </a:extLst>
                      </p:cNvPr>
                      <p:cNvPicPr/>
                      <p:nvPr/>
                    </p:nvPicPr>
                    <p:blipFill>
                      <a:blip r:embed="rId5"/>
                      <a:stretch>
                        <a:fillRect/>
                      </a:stretch>
                    </p:blipFill>
                    <p:spPr>
                      <a:xfrm>
                        <a:off x="7556746" y="1521633"/>
                        <a:ext cx="4182116" cy="3644934"/>
                      </a:xfrm>
                      <a:prstGeom prst="rect">
                        <a:avLst/>
                      </a:prstGeom>
                    </p:spPr>
                  </p:pic>
                </p:oleObj>
              </mc:Fallback>
            </mc:AlternateContent>
          </a:graphicData>
        </a:graphic>
      </p:graphicFrame>
      <p:pic>
        <p:nvPicPr>
          <p:cNvPr id="3" name="Picture 2">
            <a:extLst>
              <a:ext uri="{FF2B5EF4-FFF2-40B4-BE49-F238E27FC236}">
                <a16:creationId xmlns:a16="http://schemas.microsoft.com/office/drawing/2014/main" id="{66312999-347E-449B-847D-8EAB25F301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4953" y="5350566"/>
            <a:ext cx="4182116" cy="656898"/>
          </a:xfrm>
          <a:prstGeom prst="rect">
            <a:avLst/>
          </a:prstGeom>
        </p:spPr>
      </p:pic>
    </p:spTree>
    <p:extLst>
      <p:ext uri="{BB962C8B-B14F-4D97-AF65-F5344CB8AC3E}">
        <p14:creationId xmlns:p14="http://schemas.microsoft.com/office/powerpoint/2010/main" val="3570561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30</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2021 </a:t>
            </a:r>
            <a:r>
              <a:rPr lang="en-IN" dirty="0" err="1"/>
              <a:t>IdeaHelix</a:t>
            </a:r>
            <a:r>
              <a:rPr lang="en-IN" dirty="0"/>
              <a:t>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EPC</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5"/>
            <a:ext cx="11553825" cy="5082355"/>
          </a:xfrm>
        </p:spPr>
        <p:txBody>
          <a:bodyPr>
            <a:normAutofit/>
          </a:bodyPr>
          <a:lstStyle/>
          <a:p>
            <a:pPr marL="0" indent="0">
              <a:buNone/>
            </a:pPr>
            <a:r>
              <a:rPr lang="en-IN" sz="2000" dirty="0">
                <a:solidFill>
                  <a:srgbClr val="1498C4"/>
                </a:solidFill>
                <a:latin typeface="Proxima Nova SemiBold"/>
              </a:rPr>
              <a:t>PSR Layers</a:t>
            </a:r>
            <a:endParaRPr lang="en-US" sz="2000" dirty="0">
              <a:solidFill>
                <a:srgbClr val="1498C4"/>
              </a:solidFill>
              <a:latin typeface="Proxima Nova SemiBold"/>
            </a:endParaRPr>
          </a:p>
          <a:p>
            <a:pPr marL="0" indent="0">
              <a:buNone/>
            </a:pPr>
            <a:endParaRPr lang="en-US" sz="800" dirty="0">
              <a:solidFill>
                <a:srgbClr val="1498C4"/>
              </a:solidFill>
              <a:latin typeface="Proxima Nova SemiBold"/>
            </a:endParaRPr>
          </a:p>
          <a:p>
            <a:pPr marL="0" indent="0">
              <a:buNone/>
            </a:pPr>
            <a:r>
              <a:rPr lang="en-US" sz="1800" b="1" dirty="0">
                <a:solidFill>
                  <a:srgbClr val="313537"/>
                </a:solidFill>
                <a:latin typeface="Times New Roman" panose="02020603050405020304" pitchFamily="18" charset="0"/>
                <a:cs typeface="Times New Roman" panose="02020603050405020304" pitchFamily="18" charset="0"/>
              </a:rPr>
              <a:t>What's in the product layer?</a:t>
            </a:r>
            <a:endParaRPr lang="en-IN" sz="1800" b="1" dirty="0">
              <a:solidFill>
                <a:srgbClr val="313537"/>
              </a:solidFill>
              <a:latin typeface="Times New Roman" panose="02020603050405020304" pitchFamily="18" charset="0"/>
              <a:cs typeface="Times New Roman" panose="02020603050405020304" pitchFamily="18" charset="0"/>
            </a:endParaRPr>
          </a:p>
          <a:p>
            <a:pPr marL="0" indent="0">
              <a:buNone/>
            </a:pPr>
            <a:r>
              <a:rPr lang="en-US" sz="1800" dirty="0">
                <a:solidFill>
                  <a:srgbClr val="313537"/>
                </a:solidFill>
                <a:latin typeface="Times New Roman" panose="02020603050405020304" pitchFamily="18" charset="0"/>
                <a:cs typeface="Times New Roman" panose="02020603050405020304" pitchFamily="18" charset="0"/>
              </a:rPr>
              <a:t>Commercial view of what the business sells</a:t>
            </a:r>
            <a:r>
              <a:rPr lang="en-IN" sz="1800" dirty="0">
                <a:solidFill>
                  <a:srgbClr val="313537"/>
                </a:solidFill>
                <a:latin typeface="Times New Roman" panose="02020603050405020304" pitchFamily="18" charset="0"/>
                <a:cs typeface="Times New Roman" panose="02020603050405020304" pitchFamily="18" charset="0"/>
              </a:rPr>
              <a:t>.</a:t>
            </a:r>
          </a:p>
          <a:p>
            <a:pPr marL="0" indent="0">
              <a:buNone/>
            </a:pPr>
            <a:endParaRPr lang="en-IN" sz="800" dirty="0">
              <a:solidFill>
                <a:srgbClr val="313537"/>
              </a:solidFill>
              <a:latin typeface="Times New Roman" panose="02020603050405020304" pitchFamily="18" charset="0"/>
              <a:cs typeface="Times New Roman" panose="02020603050405020304" pitchFamily="18" charset="0"/>
            </a:endParaRPr>
          </a:p>
          <a:p>
            <a:pPr marL="0" indent="0">
              <a:buNone/>
            </a:pPr>
            <a:r>
              <a:rPr lang="en-US" sz="1800" b="1" dirty="0">
                <a:solidFill>
                  <a:srgbClr val="313537"/>
                </a:solidFill>
                <a:latin typeface="Times New Roman" panose="02020603050405020304" pitchFamily="18" charset="0"/>
                <a:cs typeface="Times New Roman" panose="02020603050405020304" pitchFamily="18" charset="0"/>
              </a:rPr>
              <a:t>What's in the service layer?</a:t>
            </a:r>
            <a:endParaRPr lang="en-IN" sz="1800" b="1" dirty="0">
              <a:solidFill>
                <a:srgbClr val="313537"/>
              </a:solidFill>
              <a:latin typeface="Times New Roman" panose="02020603050405020304" pitchFamily="18" charset="0"/>
              <a:cs typeface="Times New Roman" panose="02020603050405020304" pitchFamily="18" charset="0"/>
            </a:endParaRPr>
          </a:p>
          <a:p>
            <a:pPr marL="0" indent="0">
              <a:buNone/>
            </a:pPr>
            <a:r>
              <a:rPr lang="en-US" sz="1800" dirty="0">
                <a:solidFill>
                  <a:srgbClr val="313537"/>
                </a:solidFill>
                <a:latin typeface="Times New Roman" panose="02020603050405020304" pitchFamily="18" charset="0"/>
                <a:cs typeface="Times New Roman" panose="02020603050405020304" pitchFamily="18" charset="0"/>
              </a:rPr>
              <a:t>Can include service specs and service configurations, such as a broadband internet service</a:t>
            </a:r>
            <a:r>
              <a:rPr lang="en-IN" sz="1800" dirty="0">
                <a:solidFill>
                  <a:srgbClr val="313537"/>
                </a:solidFill>
                <a:latin typeface="Times New Roman" panose="02020603050405020304" pitchFamily="18" charset="0"/>
                <a:cs typeface="Times New Roman" panose="02020603050405020304" pitchFamily="18" charset="0"/>
              </a:rPr>
              <a:t>.</a:t>
            </a:r>
          </a:p>
          <a:p>
            <a:pPr marL="0" indent="0">
              <a:buNone/>
            </a:pPr>
            <a:endParaRPr lang="en-IN" sz="800" dirty="0">
              <a:solidFill>
                <a:srgbClr val="313537"/>
              </a:solidFill>
              <a:latin typeface="Times New Roman" panose="02020603050405020304" pitchFamily="18" charset="0"/>
              <a:cs typeface="Times New Roman" panose="02020603050405020304" pitchFamily="18" charset="0"/>
            </a:endParaRPr>
          </a:p>
          <a:p>
            <a:pPr marL="0" indent="0">
              <a:buNone/>
            </a:pPr>
            <a:r>
              <a:rPr lang="en-US" sz="1800" b="1" dirty="0">
                <a:solidFill>
                  <a:srgbClr val="313537"/>
                </a:solidFill>
                <a:latin typeface="Times New Roman" panose="02020603050405020304" pitchFamily="18" charset="0"/>
                <a:cs typeface="Times New Roman" panose="02020603050405020304" pitchFamily="18" charset="0"/>
              </a:rPr>
              <a:t>What's in the resource layer?</a:t>
            </a:r>
            <a:endParaRPr lang="en-IN" sz="1800" b="1" dirty="0">
              <a:solidFill>
                <a:srgbClr val="313537"/>
              </a:solidFill>
              <a:latin typeface="Times New Roman" panose="02020603050405020304" pitchFamily="18" charset="0"/>
              <a:cs typeface="Times New Roman" panose="02020603050405020304" pitchFamily="18" charset="0"/>
            </a:endParaRPr>
          </a:p>
          <a:p>
            <a:pPr marL="0" indent="0">
              <a:buNone/>
            </a:pPr>
            <a:r>
              <a:rPr lang="en-US" sz="1800" dirty="0">
                <a:solidFill>
                  <a:srgbClr val="313537"/>
                </a:solidFill>
                <a:latin typeface="Times New Roman" panose="02020603050405020304" pitchFamily="18" charset="0"/>
                <a:cs typeface="Times New Roman" panose="02020603050405020304" pitchFamily="18" charset="0"/>
              </a:rPr>
              <a:t>May include equipment, such as cable attributes and access ports, typically to support the network</a:t>
            </a:r>
            <a:r>
              <a:rPr lang="en-IN" sz="1800" dirty="0">
                <a:solidFill>
                  <a:srgbClr val="313537"/>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32837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31</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2021 </a:t>
            </a:r>
            <a:r>
              <a:rPr lang="en-IN" dirty="0" err="1"/>
              <a:t>IdeaHelix</a:t>
            </a:r>
            <a:r>
              <a:rPr lang="en-IN" dirty="0"/>
              <a:t>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Guided Selling</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5"/>
            <a:ext cx="11553825" cy="5082355"/>
          </a:xfrm>
        </p:spPr>
        <p:txBody>
          <a:bodyPr>
            <a:normAutofit/>
          </a:bodyPr>
          <a:lstStyle/>
          <a:p>
            <a:pPr marL="0" indent="0">
              <a:buNone/>
            </a:pPr>
            <a:r>
              <a:rPr lang="en-US" sz="2000" dirty="0">
                <a:solidFill>
                  <a:srgbClr val="1498C4"/>
                </a:solidFill>
                <a:latin typeface="Proxima Nova SemiBold"/>
              </a:rPr>
              <a:t>From Catalog to Cart: Evolution of the Product List</a:t>
            </a:r>
            <a:endParaRPr lang="en-US" sz="800" dirty="0">
              <a:solidFill>
                <a:srgbClr val="1498C4"/>
              </a:solidFill>
              <a:latin typeface="Proxima Nova SemiBold"/>
            </a:endParaRPr>
          </a:p>
          <a:p>
            <a:pPr marL="0" indent="0">
              <a:buNone/>
            </a:pPr>
            <a:endParaRPr lang="en-US" sz="2000" dirty="0">
              <a:solidFill>
                <a:srgbClr val="1498C4"/>
              </a:solidFill>
              <a:latin typeface="Proxima Nova SemiBold"/>
            </a:endParaRPr>
          </a:p>
        </p:txBody>
      </p:sp>
      <p:pic>
        <p:nvPicPr>
          <p:cNvPr id="9" name="Picture 8">
            <a:extLst>
              <a:ext uri="{FF2B5EF4-FFF2-40B4-BE49-F238E27FC236}">
                <a16:creationId xmlns:a16="http://schemas.microsoft.com/office/drawing/2014/main" id="{4661F343-FFAB-4F76-928C-22F89816BACD}"/>
              </a:ext>
            </a:extLst>
          </p:cNvPr>
          <p:cNvPicPr>
            <a:picLocks noChangeAspect="1"/>
          </p:cNvPicPr>
          <p:nvPr/>
        </p:nvPicPr>
        <p:blipFill>
          <a:blip r:embed="rId4"/>
          <a:stretch>
            <a:fillRect/>
          </a:stretch>
        </p:blipFill>
        <p:spPr>
          <a:xfrm>
            <a:off x="333375" y="2070920"/>
            <a:ext cx="11316929" cy="3596455"/>
          </a:xfrm>
          <a:prstGeom prst="rect">
            <a:avLst/>
          </a:prstGeom>
        </p:spPr>
      </p:pic>
    </p:spTree>
    <p:extLst>
      <p:ext uri="{BB962C8B-B14F-4D97-AF65-F5344CB8AC3E}">
        <p14:creationId xmlns:p14="http://schemas.microsoft.com/office/powerpoint/2010/main" val="3854427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32</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2021 </a:t>
            </a:r>
            <a:r>
              <a:rPr lang="en-IN" dirty="0" err="1"/>
              <a:t>IdeaHelix</a:t>
            </a:r>
            <a:r>
              <a:rPr lang="en-IN" dirty="0"/>
              <a:t>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EPC</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6"/>
            <a:ext cx="11458575" cy="4867274"/>
          </a:xfrm>
        </p:spPr>
        <p:txBody>
          <a:bodyPr>
            <a:normAutofit/>
          </a:bodyPr>
          <a:lstStyle/>
          <a:p>
            <a:pPr marL="0" indent="0">
              <a:buNone/>
            </a:pPr>
            <a:r>
              <a:rPr lang="en-IN" sz="2000" dirty="0">
                <a:solidFill>
                  <a:srgbClr val="1498C4"/>
                </a:solidFill>
                <a:latin typeface="Proxima Nova SemiBold"/>
              </a:rPr>
              <a:t>Quiz</a:t>
            </a:r>
          </a:p>
          <a:p>
            <a:pPr marL="0" indent="0">
              <a:buNone/>
            </a:pPr>
            <a:endParaRPr lang="en-IN" sz="800" dirty="0">
              <a:solidFill>
                <a:srgbClr val="1498C4"/>
              </a:solidFill>
              <a:latin typeface="Proxima Nova SemiBold"/>
            </a:endParaRP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1. For what does the abbreviation "PSR" stand?</a:t>
            </a: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	A) Purposeful service rating</a:t>
            </a: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	B) Promotional sales rate</a:t>
            </a:r>
          </a:p>
          <a:p>
            <a:pPr marL="0" indent="0" algn="l" fontAlgn="base">
              <a:buNone/>
            </a:pPr>
            <a:r>
              <a:rPr lang="en-US" sz="1800" dirty="0">
                <a:solidFill>
                  <a:srgbClr val="313537"/>
                </a:solidFill>
                <a:latin typeface="Times New Roman" panose="02020603050405020304" pitchFamily="18" charset="0"/>
                <a:cs typeface="Times New Roman" panose="02020603050405020304" pitchFamily="18" charset="0"/>
              </a:rPr>
              <a:t>	C) Product, service, resource</a:t>
            </a: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9F20DF8-455A-4C02-9663-1D21C0AF75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0" y="2238375"/>
            <a:ext cx="2314575" cy="2381250"/>
          </a:xfrm>
          <a:prstGeom prst="rect">
            <a:avLst/>
          </a:prstGeom>
        </p:spPr>
      </p:pic>
    </p:spTree>
    <p:extLst>
      <p:ext uri="{BB962C8B-B14F-4D97-AF65-F5344CB8AC3E}">
        <p14:creationId xmlns:p14="http://schemas.microsoft.com/office/powerpoint/2010/main" val="3341413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962FFE1-4F72-4314-8DA7-D1AF17A3F1A8}"/>
              </a:ext>
            </a:extLst>
          </p:cNvPr>
          <p:cNvSpPr>
            <a:spLocks noGrp="1"/>
          </p:cNvSpPr>
          <p:nvPr>
            <p:ph type="ftr" sz="quarter" idx="11"/>
          </p:nvPr>
        </p:nvSpPr>
        <p:spPr/>
        <p:txBody>
          <a:bodyPr/>
          <a:lstStyle/>
          <a:p>
            <a:r>
              <a:rPr lang="en-IN"/>
              <a:t>© 2021 IdeaHelix - Confidential</a:t>
            </a:r>
          </a:p>
        </p:txBody>
      </p:sp>
      <p:sp>
        <p:nvSpPr>
          <p:cNvPr id="5" name="Slide Number Placeholder 4">
            <a:extLst>
              <a:ext uri="{FF2B5EF4-FFF2-40B4-BE49-F238E27FC236}">
                <a16:creationId xmlns:a16="http://schemas.microsoft.com/office/drawing/2014/main" id="{00C0D0CC-7916-4B2F-94C3-AEB55E966A07}"/>
              </a:ext>
            </a:extLst>
          </p:cNvPr>
          <p:cNvSpPr>
            <a:spLocks noGrp="1"/>
          </p:cNvSpPr>
          <p:nvPr>
            <p:ph type="sldNum" sz="quarter" idx="12"/>
          </p:nvPr>
        </p:nvSpPr>
        <p:spPr/>
        <p:txBody>
          <a:bodyPr/>
          <a:lstStyle/>
          <a:p>
            <a:fld id="{B1D92EE1-D113-4F7E-9065-C796B79E3C70}" type="slidenum">
              <a:rPr lang="en-IN" smtClean="0"/>
              <a:t>33</a:t>
            </a:fld>
            <a:endParaRPr lang="en-IN"/>
          </a:p>
        </p:txBody>
      </p:sp>
      <p:sp>
        <p:nvSpPr>
          <p:cNvPr id="6" name="TextBox 5">
            <a:extLst>
              <a:ext uri="{FF2B5EF4-FFF2-40B4-BE49-F238E27FC236}">
                <a16:creationId xmlns:a16="http://schemas.microsoft.com/office/drawing/2014/main" id="{D725292D-5806-47CD-9E6D-0BA0031807BC}"/>
              </a:ext>
            </a:extLst>
          </p:cNvPr>
          <p:cNvSpPr txBox="1"/>
          <p:nvPr/>
        </p:nvSpPr>
        <p:spPr>
          <a:xfrm>
            <a:off x="904875" y="2996595"/>
            <a:ext cx="4114801" cy="1323439"/>
          </a:xfrm>
          <a:prstGeom prst="rect">
            <a:avLst/>
          </a:prstGeom>
          <a:noFill/>
        </p:spPr>
        <p:txBody>
          <a:bodyPr wrap="square" rtlCol="0">
            <a:spAutoFit/>
          </a:bodyPr>
          <a:lstStyle/>
          <a:p>
            <a:r>
              <a:rPr lang="en-IN" sz="8000" dirty="0">
                <a:solidFill>
                  <a:srgbClr val="24CDE0"/>
                </a:solidFill>
                <a:latin typeface="Brush Script MT" panose="03060802040406070304" pitchFamily="66" charset="0"/>
              </a:rPr>
              <a:t>Thank You</a:t>
            </a:r>
          </a:p>
        </p:txBody>
      </p:sp>
    </p:spTree>
    <p:extLst>
      <p:ext uri="{BB962C8B-B14F-4D97-AF65-F5344CB8AC3E}">
        <p14:creationId xmlns:p14="http://schemas.microsoft.com/office/powerpoint/2010/main" val="3522007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4</a:t>
            </a:fld>
            <a:endParaRPr lang="en-IN" dirty="0"/>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2021 </a:t>
            </a:r>
            <a:r>
              <a:rPr lang="en-IN" dirty="0" err="1"/>
              <a:t>IdeaHelix</a:t>
            </a:r>
            <a:r>
              <a:rPr lang="en-IN" dirty="0"/>
              <a:t>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Industries CPQ Overview</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6"/>
            <a:ext cx="11273270" cy="5003697"/>
          </a:xfrm>
        </p:spPr>
        <p:txBody>
          <a:bodyPr>
            <a:normAutofit/>
          </a:bodyPr>
          <a:lstStyle/>
          <a:p>
            <a:pPr marL="0" indent="0">
              <a:buNone/>
            </a:pPr>
            <a:r>
              <a:rPr lang="en-IN" sz="2000" dirty="0">
                <a:solidFill>
                  <a:srgbClr val="1498C4"/>
                </a:solidFill>
                <a:latin typeface="Proxima Nova SemiBold"/>
              </a:rPr>
              <a:t>Business Challenges of CPQ</a:t>
            </a:r>
            <a:endParaRPr lang="en-US" sz="2000" dirty="0">
              <a:solidFill>
                <a:srgbClr val="1498C4"/>
              </a:solidFill>
              <a:latin typeface="Proxima Nova SemiBold"/>
            </a:endParaRPr>
          </a:p>
          <a:p>
            <a:pPr marL="0" indent="0" algn="l" fontAlgn="base">
              <a:buNone/>
            </a:pPr>
            <a:endParaRPr lang="en-US" sz="800" dirty="0">
              <a:solidFill>
                <a:srgbClr val="1498C4"/>
              </a:solidFill>
              <a:latin typeface="Times New Roman" panose="02020603050405020304" pitchFamily="18" charset="0"/>
              <a:cs typeface="Arial" panose="020B0604020202020204" pitchFamily="34" charset="0"/>
            </a:endParaRPr>
          </a:p>
          <a:p>
            <a:pPr marL="0" indent="0" algn="l" fontAlgn="base">
              <a:buNone/>
            </a:pPr>
            <a:r>
              <a:rPr lang="en-US" sz="1800" dirty="0">
                <a:solidFill>
                  <a:srgbClr val="FF0000"/>
                </a:solidFill>
                <a:latin typeface="Times New Roman" panose="02020603050405020304" pitchFamily="18" charset="0"/>
                <a:cs typeface="Arial" panose="020B0604020202020204" pitchFamily="34" charset="0"/>
              </a:rPr>
              <a:t>Too much time quoting: </a:t>
            </a:r>
            <a:r>
              <a:rPr lang="en-US" sz="1800" dirty="0">
                <a:solidFill>
                  <a:srgbClr val="313537"/>
                </a:solidFill>
                <a:latin typeface="Times New Roman" panose="02020603050405020304" pitchFamily="18" charset="0"/>
                <a:cs typeface="Arial" panose="020B0604020202020204" pitchFamily="34" charset="0"/>
              </a:rPr>
              <a:t>Sales agents often spend too much time creating quotes instead of submitting orders, with legacy CRM and custom quoting systems slow to generate quotes.</a:t>
            </a:r>
          </a:p>
          <a:p>
            <a:pPr marL="0" indent="0" algn="l" fontAlgn="base">
              <a:buNone/>
            </a:pPr>
            <a:endParaRPr lang="en-US" sz="800" dirty="0">
              <a:solidFill>
                <a:srgbClr val="313537"/>
              </a:solidFill>
              <a:latin typeface="Times New Roman" panose="02020603050405020304" pitchFamily="18" charset="0"/>
              <a:cs typeface="Arial" panose="020B0604020202020204" pitchFamily="34" charset="0"/>
            </a:endParaRPr>
          </a:p>
          <a:p>
            <a:pPr marL="0" indent="0" algn="l" fontAlgn="base">
              <a:buNone/>
            </a:pPr>
            <a:r>
              <a:rPr lang="en-US" sz="1800" dirty="0">
                <a:solidFill>
                  <a:srgbClr val="FF0000"/>
                </a:solidFill>
                <a:latin typeface="Times New Roman" panose="02020603050405020304" pitchFamily="18" charset="0"/>
                <a:cs typeface="Arial" panose="020B0604020202020204" pitchFamily="34" charset="0"/>
              </a:rPr>
              <a:t>A multitude of product variations: </a:t>
            </a:r>
            <a:r>
              <a:rPr lang="en-US" sz="1800" dirty="0">
                <a:solidFill>
                  <a:srgbClr val="313537"/>
                </a:solidFill>
                <a:latin typeface="Times New Roman" panose="02020603050405020304" pitchFamily="18" charset="0"/>
                <a:cs typeface="Arial" panose="020B0604020202020204" pitchFamily="34" charset="0"/>
              </a:rPr>
              <a:t>Businesses have thousands, sometimes millions of product SKUs (stock keeping units) due to numerous and complex products, presenting countless complexities for CPQ systems.</a:t>
            </a:r>
          </a:p>
          <a:p>
            <a:pPr marL="0" indent="0" algn="l" fontAlgn="base">
              <a:buNone/>
            </a:pPr>
            <a:endParaRPr lang="en-US" sz="800" dirty="0">
              <a:solidFill>
                <a:srgbClr val="313537"/>
              </a:solidFill>
              <a:latin typeface="Times New Roman" panose="02020603050405020304" pitchFamily="18" charset="0"/>
              <a:cs typeface="Arial" panose="020B0604020202020204" pitchFamily="34" charset="0"/>
            </a:endParaRPr>
          </a:p>
          <a:p>
            <a:pPr marL="0" indent="0" algn="l" fontAlgn="base">
              <a:buNone/>
            </a:pPr>
            <a:r>
              <a:rPr lang="en-US" sz="1800" dirty="0">
                <a:solidFill>
                  <a:srgbClr val="FF0000"/>
                </a:solidFill>
                <a:latin typeface="Times New Roman" panose="02020603050405020304" pitchFamily="18" charset="0"/>
                <a:cs typeface="Arial" panose="020B0604020202020204" pitchFamily="34" charset="0"/>
              </a:rPr>
              <a:t>Inconsistency across channels: </a:t>
            </a:r>
            <a:r>
              <a:rPr lang="en-US" sz="1800" dirty="0">
                <a:solidFill>
                  <a:srgbClr val="313537"/>
                </a:solidFill>
                <a:latin typeface="Times New Roman" panose="02020603050405020304" pitchFamily="18" charset="0"/>
                <a:cs typeface="Arial" panose="020B0604020202020204" pitchFamily="34" charset="0"/>
              </a:rPr>
              <a:t>Companies want to sell product offers based on the same product data through different channels, yet struggle to provide consistent and accurate quotes across different channels, resulting in order fallout and lost business.</a:t>
            </a:r>
          </a:p>
          <a:p>
            <a:pPr marL="0" indent="0" algn="l" fontAlgn="base">
              <a:buNone/>
            </a:pPr>
            <a:endParaRPr lang="en-US" sz="800" dirty="0">
              <a:solidFill>
                <a:srgbClr val="313537"/>
              </a:solidFill>
              <a:latin typeface="Times New Roman" panose="02020603050405020304" pitchFamily="18" charset="0"/>
              <a:cs typeface="Arial" panose="020B0604020202020204" pitchFamily="34" charset="0"/>
            </a:endParaRPr>
          </a:p>
          <a:p>
            <a:pPr marL="0" indent="0" algn="l" fontAlgn="base">
              <a:buNone/>
            </a:pPr>
            <a:r>
              <a:rPr lang="en-US" sz="1800" dirty="0">
                <a:solidFill>
                  <a:srgbClr val="FF0000"/>
                </a:solidFill>
                <a:latin typeface="Times New Roman" panose="02020603050405020304" pitchFamily="18" charset="0"/>
                <a:cs typeface="Arial" panose="020B0604020202020204" pitchFamily="34" charset="0"/>
              </a:rPr>
              <a:t>Demand for personalization: </a:t>
            </a:r>
            <a:r>
              <a:rPr lang="en-US" sz="1800" dirty="0">
                <a:solidFill>
                  <a:srgbClr val="313537"/>
                </a:solidFill>
                <a:latin typeface="Times New Roman" panose="02020603050405020304" pitchFamily="18" charset="0"/>
                <a:cs typeface="Arial" panose="020B0604020202020204" pitchFamily="34" charset="0"/>
              </a:rPr>
              <a:t>Customers want quotes for best-fit products based on product availability, alongside their personal preferences and eligibility. Making this contextual information available to sales agents has proven challenging for CPQ systems.</a:t>
            </a:r>
          </a:p>
        </p:txBody>
      </p:sp>
    </p:spTree>
    <p:extLst>
      <p:ext uri="{BB962C8B-B14F-4D97-AF65-F5344CB8AC3E}">
        <p14:creationId xmlns:p14="http://schemas.microsoft.com/office/powerpoint/2010/main" val="171833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5</a:t>
            </a:fld>
            <a:endParaRPr lang="en-IN" dirty="0"/>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2021 </a:t>
            </a:r>
            <a:r>
              <a:rPr lang="en-IN" dirty="0" err="1"/>
              <a:t>IdeaHelix</a:t>
            </a:r>
            <a:r>
              <a:rPr lang="en-IN" dirty="0"/>
              <a:t>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Industries CPQ Overview</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29553"/>
            <a:ext cx="11309985" cy="5113931"/>
          </a:xfrm>
        </p:spPr>
        <p:txBody>
          <a:bodyPr>
            <a:normAutofit fontScale="85000" lnSpcReduction="20000"/>
          </a:bodyPr>
          <a:lstStyle/>
          <a:p>
            <a:pPr marL="0" indent="0">
              <a:buNone/>
            </a:pPr>
            <a:r>
              <a:rPr lang="en-US" sz="2400" dirty="0">
                <a:solidFill>
                  <a:srgbClr val="1498C4"/>
                </a:solidFill>
                <a:latin typeface="Proxima Nova SemiBold"/>
              </a:rPr>
              <a:t>How Industries CPQ Solves CPQ Challenges</a:t>
            </a:r>
          </a:p>
          <a:p>
            <a:pPr marL="0" indent="0">
              <a:buNone/>
            </a:pPr>
            <a:endParaRPr lang="en-IN" sz="900" dirty="0">
              <a:solidFill>
                <a:srgbClr val="1498C4"/>
              </a:solidFill>
              <a:latin typeface="Proxima Nova SemiBold"/>
            </a:endParaRPr>
          </a:p>
          <a:p>
            <a:pPr algn="l" fontAlgn="base">
              <a:buFont typeface="Arial" panose="020B0604020202020204" pitchFamily="34" charset="0"/>
              <a:buNone/>
            </a:pPr>
            <a:r>
              <a:rPr lang="fr-FR" sz="2100" dirty="0">
                <a:solidFill>
                  <a:srgbClr val="FF0000"/>
                </a:solidFill>
                <a:latin typeface="Times New Roman" panose="02020603050405020304" pitchFamily="18" charset="0"/>
                <a:cs typeface="Arial" panose="020B0604020202020204" pitchFamily="34" charset="0"/>
              </a:rPr>
              <a:t>Challenge:</a:t>
            </a:r>
            <a:r>
              <a:rPr lang="fr-FR" sz="2100" dirty="0">
                <a:solidFill>
                  <a:srgbClr val="313537"/>
                </a:solidFill>
                <a:latin typeface="Times New Roman" panose="02020603050405020304" pitchFamily="18" charset="0"/>
                <a:cs typeface="Arial" panose="020B0604020202020204" pitchFamily="34" charset="0"/>
              </a:rPr>
              <a:t> </a:t>
            </a:r>
            <a:r>
              <a:rPr lang="fr-FR" sz="2100" dirty="0" err="1">
                <a:solidFill>
                  <a:srgbClr val="313537"/>
                </a:solidFill>
                <a:latin typeface="Times New Roman" panose="02020603050405020304" pitchFamily="18" charset="0"/>
                <a:cs typeface="Arial" panose="020B0604020202020204" pitchFamily="34" charset="0"/>
              </a:rPr>
              <a:t>Produce</a:t>
            </a:r>
            <a:r>
              <a:rPr lang="fr-FR" sz="2100" dirty="0">
                <a:solidFill>
                  <a:srgbClr val="313537"/>
                </a:solidFill>
                <a:latin typeface="Times New Roman" panose="02020603050405020304" pitchFamily="18" charset="0"/>
                <a:cs typeface="Arial" panose="020B0604020202020204" pitchFamily="34" charset="0"/>
              </a:rPr>
              <a:t> </a:t>
            </a:r>
            <a:r>
              <a:rPr lang="fr-FR" sz="2100" dirty="0" err="1">
                <a:solidFill>
                  <a:srgbClr val="313537"/>
                </a:solidFill>
                <a:latin typeface="Times New Roman" panose="02020603050405020304" pitchFamily="18" charset="0"/>
                <a:cs typeface="Arial" panose="020B0604020202020204" pitchFamily="34" charset="0"/>
              </a:rPr>
              <a:t>accurate</a:t>
            </a:r>
            <a:r>
              <a:rPr lang="fr-FR" sz="2100" dirty="0">
                <a:solidFill>
                  <a:srgbClr val="313537"/>
                </a:solidFill>
                <a:latin typeface="Times New Roman" panose="02020603050405020304" pitchFamily="18" charset="0"/>
                <a:cs typeface="Arial" panose="020B0604020202020204" pitchFamily="34" charset="0"/>
              </a:rPr>
              <a:t> </a:t>
            </a:r>
            <a:r>
              <a:rPr lang="fr-FR" sz="2100" dirty="0" err="1">
                <a:solidFill>
                  <a:srgbClr val="313537"/>
                </a:solidFill>
                <a:latin typeface="Times New Roman" panose="02020603050405020304" pitchFamily="18" charset="0"/>
                <a:cs typeface="Arial" panose="020B0604020202020204" pitchFamily="34" charset="0"/>
              </a:rPr>
              <a:t>quotes</a:t>
            </a:r>
            <a:endParaRPr lang="fr-FR" sz="2100" dirty="0">
              <a:solidFill>
                <a:srgbClr val="313537"/>
              </a:solidFill>
              <a:latin typeface="Times New Roman" panose="02020603050405020304" pitchFamily="18" charset="0"/>
              <a:cs typeface="Arial" panose="020B0604020202020204" pitchFamily="34" charset="0"/>
            </a:endParaRPr>
          </a:p>
          <a:p>
            <a:pPr marL="0" indent="0" algn="l" fontAlgn="base">
              <a:buNone/>
            </a:pPr>
            <a:r>
              <a:rPr lang="en-US" sz="2100" dirty="0">
                <a:solidFill>
                  <a:srgbClr val="00B050"/>
                </a:solidFill>
                <a:latin typeface="Times New Roman" panose="02020603050405020304" pitchFamily="18" charset="0"/>
                <a:cs typeface="Arial" panose="020B0604020202020204" pitchFamily="34" charset="0"/>
              </a:rPr>
              <a:t>Solution: </a:t>
            </a:r>
            <a:r>
              <a:rPr lang="en-US" sz="2100" dirty="0">
                <a:solidFill>
                  <a:srgbClr val="313537"/>
                </a:solidFill>
                <a:latin typeface="Times New Roman" panose="02020603050405020304" pitchFamily="18" charset="0"/>
                <a:cs typeface="Arial" panose="020B0604020202020204" pitchFamily="34" charset="0"/>
              </a:rPr>
              <a:t> Ensure availability and serviceability of products in addition to customer eligibility.</a:t>
            </a:r>
          </a:p>
          <a:p>
            <a:pPr marL="0" indent="0" algn="l" fontAlgn="base">
              <a:buNone/>
            </a:pPr>
            <a:endParaRPr lang="en-US" sz="900" dirty="0">
              <a:solidFill>
                <a:srgbClr val="313537"/>
              </a:solidFill>
              <a:latin typeface="Times New Roman" panose="02020603050405020304" pitchFamily="18" charset="0"/>
              <a:cs typeface="Arial" panose="020B0604020202020204" pitchFamily="34" charset="0"/>
            </a:endParaRPr>
          </a:p>
          <a:p>
            <a:pPr marL="0" indent="0" algn="l" fontAlgn="base">
              <a:buNone/>
            </a:pPr>
            <a:r>
              <a:rPr lang="en-IN" sz="2100" dirty="0">
                <a:solidFill>
                  <a:srgbClr val="FF0000"/>
                </a:solidFill>
                <a:latin typeface="Times New Roman" panose="02020603050405020304" pitchFamily="18" charset="0"/>
                <a:cs typeface="Arial" panose="020B0604020202020204" pitchFamily="34" charset="0"/>
              </a:rPr>
              <a:t>Challenge: </a:t>
            </a:r>
            <a:r>
              <a:rPr lang="en-IN" sz="2100" dirty="0">
                <a:solidFill>
                  <a:srgbClr val="313537"/>
                </a:solidFill>
                <a:latin typeface="Times New Roman" panose="02020603050405020304" pitchFamily="18" charset="0"/>
                <a:cs typeface="Arial" panose="020B0604020202020204" pitchFamily="34" charset="0"/>
              </a:rPr>
              <a:t> Accelerate order capture</a:t>
            </a:r>
            <a:endParaRPr lang="en-US" sz="2100" dirty="0">
              <a:solidFill>
                <a:srgbClr val="313537"/>
              </a:solidFill>
              <a:latin typeface="Times New Roman" panose="02020603050405020304" pitchFamily="18" charset="0"/>
              <a:cs typeface="Arial" panose="020B0604020202020204" pitchFamily="34" charset="0"/>
            </a:endParaRPr>
          </a:p>
          <a:p>
            <a:pPr marL="0" indent="0" algn="l" fontAlgn="base">
              <a:buNone/>
            </a:pPr>
            <a:r>
              <a:rPr lang="en-US" sz="2100" dirty="0">
                <a:solidFill>
                  <a:srgbClr val="00B050"/>
                </a:solidFill>
                <a:latin typeface="Times New Roman" panose="02020603050405020304" pitchFamily="18" charset="0"/>
                <a:cs typeface="Arial" panose="020B0604020202020204" pitchFamily="34" charset="0"/>
              </a:rPr>
              <a:t>Solution: </a:t>
            </a:r>
            <a:r>
              <a:rPr lang="en-US" sz="2100" dirty="0">
                <a:solidFill>
                  <a:srgbClr val="313537"/>
                </a:solidFill>
                <a:latin typeface="Times New Roman" panose="02020603050405020304" pitchFamily="18" charset="0"/>
                <a:cs typeface="Arial" panose="020B0604020202020204" pitchFamily="34" charset="0"/>
              </a:rPr>
              <a:t>Maximize customer orders with guided quote configuration and order capture.</a:t>
            </a:r>
          </a:p>
          <a:p>
            <a:pPr marL="0" indent="0" algn="l" fontAlgn="base">
              <a:buNone/>
            </a:pPr>
            <a:endParaRPr lang="en-US" sz="900" dirty="0">
              <a:solidFill>
                <a:srgbClr val="313537"/>
              </a:solidFill>
              <a:latin typeface="Times New Roman" panose="02020603050405020304" pitchFamily="18" charset="0"/>
              <a:cs typeface="Arial" panose="020B0604020202020204" pitchFamily="34" charset="0"/>
            </a:endParaRPr>
          </a:p>
          <a:p>
            <a:pPr marL="0" indent="0" algn="l" fontAlgn="base">
              <a:buNone/>
            </a:pPr>
            <a:r>
              <a:rPr lang="en-IN" sz="2100" dirty="0">
                <a:solidFill>
                  <a:srgbClr val="FF0000"/>
                </a:solidFill>
                <a:latin typeface="Times New Roman" panose="02020603050405020304" pitchFamily="18" charset="0"/>
                <a:cs typeface="Arial" panose="020B0604020202020204" pitchFamily="34" charset="0"/>
              </a:rPr>
              <a:t>Challenge: </a:t>
            </a:r>
            <a:r>
              <a:rPr lang="en-IN" sz="2100" dirty="0">
                <a:solidFill>
                  <a:srgbClr val="313537"/>
                </a:solidFill>
                <a:latin typeface="Times New Roman" panose="02020603050405020304" pitchFamily="18" charset="0"/>
                <a:cs typeface="Arial" panose="020B0604020202020204" pitchFamily="34" charset="0"/>
              </a:rPr>
              <a:t>Reduce order fallout</a:t>
            </a:r>
            <a:endParaRPr lang="en-US" sz="2100" dirty="0">
              <a:solidFill>
                <a:srgbClr val="313537"/>
              </a:solidFill>
              <a:latin typeface="Times New Roman" panose="02020603050405020304" pitchFamily="18" charset="0"/>
              <a:cs typeface="Arial" panose="020B0604020202020204" pitchFamily="34" charset="0"/>
            </a:endParaRPr>
          </a:p>
          <a:p>
            <a:pPr marL="0" indent="0" algn="l" fontAlgn="base">
              <a:buNone/>
            </a:pPr>
            <a:r>
              <a:rPr lang="en-US" sz="2100" dirty="0">
                <a:solidFill>
                  <a:srgbClr val="00B050"/>
                </a:solidFill>
                <a:latin typeface="Times New Roman" panose="02020603050405020304" pitchFamily="18" charset="0"/>
                <a:cs typeface="Arial" panose="020B0604020202020204" pitchFamily="34" charset="0"/>
              </a:rPr>
              <a:t>Solution:</a:t>
            </a:r>
            <a:r>
              <a:rPr lang="en-US" sz="2100" dirty="0">
                <a:solidFill>
                  <a:srgbClr val="313537"/>
                </a:solidFill>
                <a:latin typeface="Times New Roman" panose="02020603050405020304" pitchFamily="18" charset="0"/>
                <a:cs typeface="Arial" panose="020B0604020202020204" pitchFamily="34" charset="0"/>
              </a:rPr>
              <a:t> Enforce business rules to validate the configuration specified during order capture, minimizing the possibility of invalid orders.</a:t>
            </a:r>
          </a:p>
          <a:p>
            <a:pPr marL="0" indent="0" algn="l" fontAlgn="base">
              <a:buNone/>
            </a:pPr>
            <a:endParaRPr lang="en-US" sz="900" dirty="0">
              <a:solidFill>
                <a:srgbClr val="313537"/>
              </a:solidFill>
              <a:latin typeface="Times New Roman" panose="02020603050405020304" pitchFamily="18" charset="0"/>
              <a:cs typeface="Arial" panose="020B0604020202020204" pitchFamily="34" charset="0"/>
            </a:endParaRPr>
          </a:p>
          <a:p>
            <a:pPr marL="0" indent="0" algn="l" fontAlgn="base">
              <a:buNone/>
            </a:pPr>
            <a:r>
              <a:rPr lang="en-IN" sz="2100" dirty="0">
                <a:solidFill>
                  <a:srgbClr val="FF0000"/>
                </a:solidFill>
                <a:latin typeface="Times New Roman" panose="02020603050405020304" pitchFamily="18" charset="0"/>
                <a:cs typeface="Arial" panose="020B0604020202020204" pitchFamily="34" charset="0"/>
              </a:rPr>
              <a:t>Challenge:</a:t>
            </a:r>
            <a:r>
              <a:rPr lang="en-IN" sz="2100" dirty="0">
                <a:solidFill>
                  <a:srgbClr val="313537"/>
                </a:solidFill>
                <a:latin typeface="Times New Roman" panose="02020603050405020304" pitchFamily="18" charset="0"/>
                <a:cs typeface="Arial" panose="020B0604020202020204" pitchFamily="34" charset="0"/>
              </a:rPr>
              <a:t> Improve sales processes</a:t>
            </a:r>
            <a:endParaRPr lang="en-US" sz="2100" dirty="0">
              <a:solidFill>
                <a:srgbClr val="313537"/>
              </a:solidFill>
              <a:latin typeface="Times New Roman" panose="02020603050405020304" pitchFamily="18" charset="0"/>
              <a:cs typeface="Arial" panose="020B0604020202020204" pitchFamily="34" charset="0"/>
            </a:endParaRPr>
          </a:p>
          <a:p>
            <a:pPr marL="0" indent="0" algn="l" fontAlgn="base">
              <a:buNone/>
            </a:pPr>
            <a:r>
              <a:rPr lang="en-US" sz="2100" dirty="0">
                <a:solidFill>
                  <a:srgbClr val="00B050"/>
                </a:solidFill>
                <a:latin typeface="Times New Roman" panose="02020603050405020304" pitchFamily="18" charset="0"/>
                <a:cs typeface="Arial" panose="020B0604020202020204" pitchFamily="34" charset="0"/>
              </a:rPr>
              <a:t>Solution:</a:t>
            </a:r>
            <a:r>
              <a:rPr lang="en-US" sz="2100" dirty="0">
                <a:solidFill>
                  <a:srgbClr val="313537"/>
                </a:solidFill>
                <a:latin typeface="Times New Roman" panose="02020603050405020304" pitchFamily="18" charset="0"/>
                <a:cs typeface="Arial" panose="020B0604020202020204" pitchFamily="34" charset="0"/>
              </a:rPr>
              <a:t> Provide flexible, configurable sales guidance based on your sales and approval processes and industry best practice</a:t>
            </a:r>
          </a:p>
          <a:p>
            <a:pPr marL="0" indent="0" algn="l" fontAlgn="base">
              <a:buNone/>
            </a:pPr>
            <a:endParaRPr lang="en-US" sz="900" dirty="0">
              <a:solidFill>
                <a:srgbClr val="313537"/>
              </a:solidFill>
              <a:latin typeface="Times New Roman" panose="02020603050405020304" pitchFamily="18" charset="0"/>
              <a:cs typeface="Arial" panose="020B0604020202020204" pitchFamily="34" charset="0"/>
            </a:endParaRPr>
          </a:p>
          <a:p>
            <a:pPr marL="0" indent="0" algn="l" fontAlgn="base">
              <a:buNone/>
            </a:pPr>
            <a:r>
              <a:rPr lang="en-IN" sz="2100" dirty="0">
                <a:solidFill>
                  <a:srgbClr val="FF0000"/>
                </a:solidFill>
                <a:latin typeface="Times New Roman" panose="02020603050405020304" pitchFamily="18" charset="0"/>
                <a:cs typeface="Arial" panose="020B0604020202020204" pitchFamily="34" charset="0"/>
              </a:rPr>
              <a:t>Challenge:</a:t>
            </a:r>
            <a:r>
              <a:rPr lang="en-IN" sz="2100" dirty="0">
                <a:solidFill>
                  <a:srgbClr val="313537"/>
                </a:solidFill>
                <a:latin typeface="Times New Roman" panose="02020603050405020304" pitchFamily="18" charset="0"/>
                <a:cs typeface="Arial" panose="020B0604020202020204" pitchFamily="34" charset="0"/>
              </a:rPr>
              <a:t> Expedite time-to-market</a:t>
            </a:r>
            <a:endParaRPr lang="en-US" sz="2100" dirty="0">
              <a:solidFill>
                <a:srgbClr val="313537"/>
              </a:solidFill>
              <a:latin typeface="Times New Roman" panose="02020603050405020304" pitchFamily="18" charset="0"/>
              <a:cs typeface="Arial" panose="020B0604020202020204" pitchFamily="34" charset="0"/>
            </a:endParaRPr>
          </a:p>
          <a:p>
            <a:pPr marL="0" indent="0" algn="l" fontAlgn="base">
              <a:buNone/>
            </a:pPr>
            <a:r>
              <a:rPr lang="en-US" sz="2100" dirty="0">
                <a:solidFill>
                  <a:srgbClr val="00B050"/>
                </a:solidFill>
                <a:latin typeface="Times New Roman" panose="02020603050405020304" pitchFamily="18" charset="0"/>
                <a:cs typeface="Arial" panose="020B0604020202020204" pitchFamily="34" charset="0"/>
              </a:rPr>
              <a:t>Solution: </a:t>
            </a:r>
            <a:r>
              <a:rPr lang="en-US" sz="2100" dirty="0">
                <a:solidFill>
                  <a:srgbClr val="313537"/>
                </a:solidFill>
                <a:latin typeface="Times New Roman" panose="02020603050405020304" pitchFamily="18" charset="0"/>
                <a:cs typeface="Arial" panose="020B0604020202020204" pitchFamily="34" charset="0"/>
              </a:rPr>
              <a:t>Enable quick update of products and promotions in response to market changes.</a:t>
            </a:r>
          </a:p>
        </p:txBody>
      </p:sp>
    </p:spTree>
    <p:extLst>
      <p:ext uri="{BB962C8B-B14F-4D97-AF65-F5344CB8AC3E}">
        <p14:creationId xmlns:p14="http://schemas.microsoft.com/office/powerpoint/2010/main" val="3583546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6</a:t>
            </a:fld>
            <a:endParaRPr lang="en-IN" dirty="0"/>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2021 </a:t>
            </a:r>
            <a:r>
              <a:rPr lang="en-IN" dirty="0" err="1"/>
              <a:t>IdeaHelix</a:t>
            </a:r>
            <a:r>
              <a:rPr lang="en-IN" dirty="0"/>
              <a:t>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Industries CPQ Overview</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5"/>
            <a:ext cx="11525250" cy="5052859"/>
          </a:xfrm>
        </p:spPr>
        <p:txBody>
          <a:bodyPr>
            <a:normAutofit/>
          </a:bodyPr>
          <a:lstStyle/>
          <a:p>
            <a:pPr marL="0" indent="0">
              <a:buNone/>
            </a:pPr>
            <a:r>
              <a:rPr lang="en-IN" sz="2000" dirty="0">
                <a:solidFill>
                  <a:srgbClr val="1498C4"/>
                </a:solidFill>
                <a:latin typeface="Proxima Nova SemiBold"/>
              </a:rPr>
              <a:t>Solution Capabilities</a:t>
            </a:r>
            <a:endParaRPr lang="en-IN" sz="900" dirty="0">
              <a:solidFill>
                <a:srgbClr val="1498C4"/>
              </a:solidFill>
              <a:latin typeface="Proxima Nova SemiBold"/>
            </a:endParaRPr>
          </a:p>
          <a:p>
            <a:pPr marL="0" indent="0">
              <a:buNone/>
            </a:pPr>
            <a:endParaRPr lang="en-US" sz="2000" dirty="0">
              <a:solidFill>
                <a:srgbClr val="1498C4"/>
              </a:solidFill>
              <a:latin typeface="Proxima Nova SemiBold"/>
            </a:endParaRPr>
          </a:p>
        </p:txBody>
      </p:sp>
      <p:pic>
        <p:nvPicPr>
          <p:cNvPr id="3" name="Picture 2">
            <a:extLst>
              <a:ext uri="{FF2B5EF4-FFF2-40B4-BE49-F238E27FC236}">
                <a16:creationId xmlns:a16="http://schemas.microsoft.com/office/drawing/2014/main" id="{381B5FCC-6740-42FC-9D9A-74A39359D394}"/>
              </a:ext>
            </a:extLst>
          </p:cNvPr>
          <p:cNvPicPr>
            <a:picLocks noChangeAspect="1"/>
          </p:cNvPicPr>
          <p:nvPr/>
        </p:nvPicPr>
        <p:blipFill>
          <a:blip r:embed="rId4"/>
          <a:stretch>
            <a:fillRect/>
          </a:stretch>
        </p:blipFill>
        <p:spPr>
          <a:xfrm>
            <a:off x="0" y="2115766"/>
            <a:ext cx="12192000" cy="2626468"/>
          </a:xfrm>
          <a:prstGeom prst="rect">
            <a:avLst/>
          </a:prstGeom>
        </p:spPr>
      </p:pic>
    </p:spTree>
    <p:extLst>
      <p:ext uri="{BB962C8B-B14F-4D97-AF65-F5344CB8AC3E}">
        <p14:creationId xmlns:p14="http://schemas.microsoft.com/office/powerpoint/2010/main" val="1076379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7</a:t>
            </a:fld>
            <a:endParaRPr lang="en-IN" dirty="0"/>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2021 </a:t>
            </a:r>
            <a:r>
              <a:rPr lang="en-IN" dirty="0" err="1"/>
              <a:t>IdeaHelix</a:t>
            </a:r>
            <a:r>
              <a:rPr lang="en-IN" dirty="0"/>
              <a:t>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Industries CPQ Overview</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5"/>
            <a:ext cx="11525250" cy="5052859"/>
          </a:xfrm>
        </p:spPr>
        <p:txBody>
          <a:bodyPr>
            <a:normAutofit/>
          </a:bodyPr>
          <a:lstStyle/>
          <a:p>
            <a:pPr marL="0" indent="0">
              <a:buNone/>
            </a:pPr>
            <a:r>
              <a:rPr lang="en-IN" sz="2000" dirty="0">
                <a:solidFill>
                  <a:srgbClr val="1498C4"/>
                </a:solidFill>
                <a:latin typeface="Proxima Nova SemiBold"/>
              </a:rPr>
              <a:t>Solution Capabilities</a:t>
            </a:r>
            <a:endParaRPr lang="en-IN" sz="900" dirty="0">
              <a:solidFill>
                <a:srgbClr val="1498C4"/>
              </a:solidFill>
              <a:latin typeface="Proxima Nova SemiBold"/>
            </a:endParaRPr>
          </a:p>
          <a:p>
            <a:pPr marL="0" indent="0">
              <a:buNone/>
            </a:pPr>
            <a:endParaRPr lang="en-US" sz="2000" dirty="0">
              <a:solidFill>
                <a:srgbClr val="1498C4"/>
              </a:solidFill>
              <a:latin typeface="Proxima Nova SemiBold"/>
            </a:endParaRPr>
          </a:p>
        </p:txBody>
      </p:sp>
      <p:pic>
        <p:nvPicPr>
          <p:cNvPr id="8" name="Picture 7">
            <a:extLst>
              <a:ext uri="{FF2B5EF4-FFF2-40B4-BE49-F238E27FC236}">
                <a16:creationId xmlns:a16="http://schemas.microsoft.com/office/drawing/2014/main" id="{7AD2EC50-C076-41A2-9FDD-9FA56360F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027" y="1924812"/>
            <a:ext cx="7144893" cy="3008376"/>
          </a:xfrm>
          <a:prstGeom prst="rect">
            <a:avLst/>
          </a:prstGeom>
        </p:spPr>
      </p:pic>
    </p:spTree>
    <p:extLst>
      <p:ext uri="{BB962C8B-B14F-4D97-AF65-F5344CB8AC3E}">
        <p14:creationId xmlns:p14="http://schemas.microsoft.com/office/powerpoint/2010/main" val="2815072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8</a:t>
            </a:fld>
            <a:endParaRPr lang="en-IN" dirty="0"/>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2021 </a:t>
            </a:r>
            <a:r>
              <a:rPr lang="en-IN" dirty="0" err="1"/>
              <a:t>IdeaHelix</a:t>
            </a:r>
            <a:r>
              <a:rPr lang="en-IN" dirty="0"/>
              <a:t>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Industries CPQ Overview</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5"/>
            <a:ext cx="11525250" cy="5052859"/>
          </a:xfrm>
        </p:spPr>
        <p:txBody>
          <a:bodyPr>
            <a:normAutofit/>
          </a:bodyPr>
          <a:lstStyle/>
          <a:p>
            <a:pPr marL="0" indent="0">
              <a:buNone/>
            </a:pPr>
            <a:r>
              <a:rPr lang="en-IN" sz="2000" dirty="0">
                <a:solidFill>
                  <a:srgbClr val="1498C4"/>
                </a:solidFill>
                <a:latin typeface="Proxima Nova SemiBold"/>
              </a:rPr>
              <a:t>More About Industries CPQ</a:t>
            </a:r>
          </a:p>
          <a:p>
            <a:pPr marL="0" indent="0">
              <a:buNone/>
            </a:pPr>
            <a:endParaRPr lang="en-IN" sz="800" dirty="0">
              <a:solidFill>
                <a:srgbClr val="1498C4"/>
              </a:solidFill>
              <a:latin typeface="Proxima Nova SemiBold"/>
            </a:endParaRPr>
          </a:p>
          <a:p>
            <a:pPr marL="0" indent="0" algn="l" fontAlgn="base">
              <a:buNone/>
            </a:pPr>
            <a:r>
              <a:rPr lang="en-US" sz="1800" b="1" dirty="0">
                <a:solidFill>
                  <a:srgbClr val="313537"/>
                </a:solidFill>
                <a:latin typeface="Times New Roman" panose="02020603050405020304" pitchFamily="18" charset="0"/>
                <a:cs typeface="Arial" panose="020B0604020202020204" pitchFamily="34" charset="0"/>
              </a:rPr>
              <a:t>Key Features</a:t>
            </a:r>
          </a:p>
          <a:p>
            <a:pPr fontAlgn="base">
              <a:buFont typeface="Arial" panose="020B0604020202020204" pitchFamily="34" charset="0"/>
              <a:buChar char="•"/>
            </a:pPr>
            <a:r>
              <a:rPr lang="en-US" sz="1800" dirty="0">
                <a:solidFill>
                  <a:srgbClr val="313537"/>
                </a:solidFill>
                <a:latin typeface="Times New Roman" panose="02020603050405020304" pitchFamily="18" charset="0"/>
                <a:cs typeface="Arial" panose="020B0604020202020204" pitchFamily="34" charset="0"/>
              </a:rPr>
              <a:t>Improve usability with a consistent UI and seamless functioning across marketing, sales and services.</a:t>
            </a:r>
          </a:p>
          <a:p>
            <a:pPr fontAlgn="base">
              <a:buFont typeface="Arial" panose="020B0604020202020204" pitchFamily="34" charset="0"/>
              <a:buChar char="•"/>
            </a:pPr>
            <a:r>
              <a:rPr lang="en-US" sz="1800" dirty="0">
                <a:solidFill>
                  <a:srgbClr val="313537"/>
                </a:solidFill>
                <a:latin typeface="Times New Roman" panose="02020603050405020304" pitchFamily="18" charset="0"/>
                <a:cs typeface="Arial" panose="020B0604020202020204" pitchFamily="34" charset="0"/>
              </a:rPr>
              <a:t>Better than pre-integrated, due to construction using standard Salesforce objects: Opportunity, Quote, Order, Asset. Syncing of Force.com ISV custom objects is not required.</a:t>
            </a:r>
          </a:p>
          <a:p>
            <a:pPr fontAlgn="base">
              <a:buFont typeface="Arial" panose="020B0604020202020204" pitchFamily="34" charset="0"/>
              <a:buChar char="•"/>
            </a:pPr>
            <a:r>
              <a:rPr lang="en-US" sz="1800" dirty="0">
                <a:solidFill>
                  <a:srgbClr val="313537"/>
                </a:solidFill>
                <a:latin typeface="Times New Roman" panose="02020603050405020304" pitchFamily="18" charset="0"/>
                <a:cs typeface="Arial" panose="020B0604020202020204" pitchFamily="34" charset="0"/>
              </a:rPr>
              <a:t>Build once, deploy everywhere with inherent omnichannel CPQ.</a:t>
            </a:r>
          </a:p>
          <a:p>
            <a:pPr marL="0" indent="0" fontAlgn="base">
              <a:buNone/>
            </a:pPr>
            <a:endParaRPr lang="en-US" sz="800" dirty="0">
              <a:solidFill>
                <a:srgbClr val="313537"/>
              </a:solidFill>
              <a:latin typeface="Times New Roman" panose="02020603050405020304" pitchFamily="18" charset="0"/>
              <a:cs typeface="Arial" panose="020B0604020202020204" pitchFamily="34" charset="0"/>
            </a:endParaRPr>
          </a:p>
          <a:p>
            <a:pPr marL="0" indent="0" fontAlgn="base">
              <a:buNone/>
            </a:pPr>
            <a:r>
              <a:rPr lang="en-US" sz="1800" b="1" dirty="0">
                <a:solidFill>
                  <a:srgbClr val="313537"/>
                </a:solidFill>
                <a:latin typeface="Times New Roman" panose="02020603050405020304" pitchFamily="18" charset="0"/>
                <a:cs typeface="Arial" panose="020B0604020202020204" pitchFamily="34" charset="0"/>
              </a:rPr>
              <a:t>Rich Application Tooling</a:t>
            </a:r>
          </a:p>
          <a:p>
            <a:pPr fontAlgn="base"/>
            <a:r>
              <a:rPr lang="en-US" sz="1800" dirty="0">
                <a:solidFill>
                  <a:srgbClr val="313537"/>
                </a:solidFill>
                <a:latin typeface="Times New Roman" panose="02020603050405020304" pitchFamily="18" charset="0"/>
                <a:cs typeface="Arial" panose="020B0604020202020204" pitchFamily="34" charset="0"/>
              </a:rPr>
              <a:t>Improve up-sell and ensure accurate, valid orders with guided selling.</a:t>
            </a:r>
          </a:p>
          <a:p>
            <a:pPr fontAlgn="base"/>
            <a:r>
              <a:rPr lang="en-US" sz="1800" dirty="0">
                <a:solidFill>
                  <a:srgbClr val="313537"/>
                </a:solidFill>
                <a:latin typeface="Times New Roman" panose="02020603050405020304" pitchFamily="18" charset="0"/>
                <a:cs typeface="Arial" panose="020B0604020202020204" pitchFamily="34" charset="0"/>
              </a:rPr>
              <a:t>Communications service console, tuned for high-volume, high-complexity CPQ processes, that drives efficiency and reduces operational expenditure.</a:t>
            </a:r>
          </a:p>
          <a:p>
            <a:pPr fontAlgn="base"/>
            <a:r>
              <a:rPr lang="en-US" sz="1800" dirty="0">
                <a:solidFill>
                  <a:srgbClr val="313537"/>
                </a:solidFill>
                <a:latin typeface="Times New Roman" panose="02020603050405020304" pitchFamily="18" charset="0"/>
                <a:cs typeface="Arial" panose="020B0604020202020204" pitchFamily="34" charset="0"/>
              </a:rPr>
              <a:t>Click-stream tracking provides insight to selling success and failure.</a:t>
            </a:r>
          </a:p>
        </p:txBody>
      </p:sp>
    </p:spTree>
    <p:extLst>
      <p:ext uri="{BB962C8B-B14F-4D97-AF65-F5344CB8AC3E}">
        <p14:creationId xmlns:p14="http://schemas.microsoft.com/office/powerpoint/2010/main" val="1826889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9</a:t>
            </a:fld>
            <a:endParaRPr lang="en-IN" dirty="0"/>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2021 </a:t>
            </a:r>
            <a:r>
              <a:rPr lang="en-IN" dirty="0" err="1"/>
              <a:t>IdeaHelix</a:t>
            </a:r>
            <a:r>
              <a:rPr lang="en-IN" dirty="0"/>
              <a:t>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Industries CPQ Overview</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5"/>
            <a:ext cx="11525250" cy="5052859"/>
          </a:xfrm>
        </p:spPr>
        <p:txBody>
          <a:bodyPr>
            <a:normAutofit/>
          </a:bodyPr>
          <a:lstStyle/>
          <a:p>
            <a:pPr marL="0" indent="0">
              <a:buNone/>
            </a:pPr>
            <a:r>
              <a:rPr lang="en-IN" sz="2000" dirty="0">
                <a:solidFill>
                  <a:srgbClr val="1498C4"/>
                </a:solidFill>
                <a:latin typeface="Proxima Nova SemiBold"/>
              </a:rPr>
              <a:t>More About Industries CPQ</a:t>
            </a:r>
          </a:p>
          <a:p>
            <a:pPr marL="0" indent="0">
              <a:buNone/>
            </a:pPr>
            <a:endParaRPr lang="en-IN" sz="800" dirty="0">
              <a:solidFill>
                <a:srgbClr val="1498C4"/>
              </a:solidFill>
              <a:latin typeface="Proxima Nova SemiBold"/>
            </a:endParaRPr>
          </a:p>
          <a:p>
            <a:pPr marL="0" indent="0" algn="l" fontAlgn="base">
              <a:buNone/>
            </a:pPr>
            <a:r>
              <a:rPr lang="en-US" sz="1800" b="1" dirty="0">
                <a:solidFill>
                  <a:srgbClr val="313537"/>
                </a:solidFill>
                <a:latin typeface="Times New Roman" panose="02020603050405020304" pitchFamily="18" charset="0"/>
                <a:cs typeface="Arial" panose="020B0604020202020204" pitchFamily="34" charset="0"/>
              </a:rPr>
              <a:t>Openness and Flexibility</a:t>
            </a:r>
            <a:endParaRPr lang="en-US" sz="1800" dirty="0">
              <a:solidFill>
                <a:srgbClr val="313537"/>
              </a:solidFill>
              <a:latin typeface="Times New Roman" panose="02020603050405020304" pitchFamily="18" charset="0"/>
              <a:cs typeface="Arial" panose="020B0604020202020204" pitchFamily="34" charset="0"/>
            </a:endParaRPr>
          </a:p>
          <a:p>
            <a:pPr fontAlgn="base">
              <a:buFont typeface="Arial" panose="020B0604020202020204" pitchFamily="34" charset="0"/>
              <a:buChar char="•"/>
            </a:pPr>
            <a:r>
              <a:rPr lang="en-US" sz="1800" dirty="0">
                <a:solidFill>
                  <a:srgbClr val="313537"/>
                </a:solidFill>
                <a:latin typeface="Times New Roman" panose="02020603050405020304" pitchFamily="18" charset="0"/>
                <a:cs typeface="Arial" panose="020B0604020202020204" pitchFamily="34" charset="0"/>
              </a:rPr>
              <a:t>Meet the varied and changing needs of service providers operating in a complex application and IT ecosphere.</a:t>
            </a:r>
          </a:p>
          <a:p>
            <a:pPr fontAlgn="base">
              <a:buFont typeface="Arial" panose="020B0604020202020204" pitchFamily="34" charset="0"/>
              <a:buChar char="•"/>
            </a:pPr>
            <a:r>
              <a:rPr lang="en-US" sz="1800" dirty="0">
                <a:solidFill>
                  <a:srgbClr val="313537"/>
                </a:solidFill>
                <a:latin typeface="Times New Roman" panose="02020603050405020304" pitchFamily="18" charset="0"/>
                <a:cs typeface="Arial" panose="020B0604020202020204" pitchFamily="34" charset="0"/>
              </a:rPr>
              <a:t>Work with co-existence-ready, easy-to-integrate external business logic and data.</a:t>
            </a:r>
          </a:p>
          <a:p>
            <a:pPr fontAlgn="base">
              <a:buFont typeface="Arial" panose="020B0604020202020204" pitchFamily="34" charset="0"/>
              <a:buChar char="•"/>
            </a:pPr>
            <a:r>
              <a:rPr lang="en-US" sz="1800" dirty="0">
                <a:solidFill>
                  <a:srgbClr val="313537"/>
                </a:solidFill>
                <a:latin typeface="Times New Roman" panose="02020603050405020304" pitchFamily="18" charset="0"/>
                <a:cs typeface="Arial" panose="020B0604020202020204" pitchFamily="34" charset="0"/>
              </a:rPr>
              <a:t>Accelerate custom needs development with the interface / implementation paradigm.</a:t>
            </a:r>
          </a:p>
          <a:p>
            <a:pPr marL="0" indent="0" fontAlgn="base">
              <a:buNone/>
            </a:pPr>
            <a:endParaRPr lang="en-US" sz="800" dirty="0">
              <a:solidFill>
                <a:srgbClr val="313537"/>
              </a:solidFill>
              <a:latin typeface="Times New Roman" panose="02020603050405020304" pitchFamily="18" charset="0"/>
              <a:cs typeface="Arial" panose="020B0604020202020204" pitchFamily="34" charset="0"/>
            </a:endParaRPr>
          </a:p>
          <a:p>
            <a:pPr marL="0" indent="0" algn="l" fontAlgn="base">
              <a:buNone/>
            </a:pPr>
            <a:r>
              <a:rPr lang="en-US" sz="1800" b="1" dirty="0">
                <a:solidFill>
                  <a:srgbClr val="313537"/>
                </a:solidFill>
                <a:latin typeface="Times New Roman" panose="02020603050405020304" pitchFamily="18" charset="0"/>
                <a:cs typeface="Arial" panose="020B0604020202020204" pitchFamily="34" charset="0"/>
              </a:rPr>
              <a:t>Context Awareness</a:t>
            </a:r>
          </a:p>
          <a:p>
            <a:pPr marL="0" indent="0" fontAlgn="base">
              <a:buNone/>
            </a:pPr>
            <a:r>
              <a:rPr lang="en-US" sz="1800" dirty="0">
                <a:solidFill>
                  <a:srgbClr val="313537"/>
                </a:solidFill>
                <a:latin typeface="Times New Roman" panose="02020603050405020304" pitchFamily="18" charset="0"/>
                <a:cs typeface="Arial" panose="020B0604020202020204" pitchFamily="34" charset="0"/>
              </a:rPr>
              <a:t>Using EPC as the single source of truth for the underlying PSR data, Industries CPQ integrates process flows with external systems and a powerful rules engine to support the order-capture cycle, for example to:</a:t>
            </a:r>
          </a:p>
          <a:p>
            <a:pPr fontAlgn="base">
              <a:buFont typeface="Arial" panose="020B0604020202020204" pitchFamily="34" charset="0"/>
              <a:buChar char="•"/>
            </a:pPr>
            <a:r>
              <a:rPr lang="en-US" sz="1800" dirty="0">
                <a:solidFill>
                  <a:srgbClr val="313537"/>
                </a:solidFill>
                <a:latin typeface="Times New Roman" panose="02020603050405020304" pitchFamily="18" charset="0"/>
                <a:cs typeface="Arial" panose="020B0604020202020204" pitchFamily="34" charset="0"/>
              </a:rPr>
              <a:t>Perform a customer credit check or facility check.</a:t>
            </a:r>
          </a:p>
          <a:p>
            <a:pPr fontAlgn="base">
              <a:buFont typeface="Arial" panose="020B0604020202020204" pitchFamily="34" charset="0"/>
              <a:buChar char="•"/>
            </a:pPr>
            <a:r>
              <a:rPr lang="en-US" sz="1800" dirty="0">
                <a:solidFill>
                  <a:srgbClr val="313537"/>
                </a:solidFill>
                <a:latin typeface="Times New Roman" panose="02020603050405020304" pitchFamily="18" charset="0"/>
                <a:cs typeface="Arial" panose="020B0604020202020204" pitchFamily="34" charset="0"/>
              </a:rPr>
              <a:t>Apply any promotions or discounts for which the customer is eligible.</a:t>
            </a:r>
          </a:p>
          <a:p>
            <a:pPr fontAlgn="base">
              <a:buFont typeface="Arial" panose="020B0604020202020204" pitchFamily="34" charset="0"/>
              <a:buChar char="•"/>
            </a:pPr>
            <a:r>
              <a:rPr lang="en-US" sz="1800" dirty="0">
                <a:solidFill>
                  <a:srgbClr val="313537"/>
                </a:solidFill>
                <a:latin typeface="Times New Roman" panose="02020603050405020304" pitchFamily="18" charset="0"/>
                <a:cs typeface="Arial" panose="020B0604020202020204" pitchFamily="34" charset="0"/>
              </a:rPr>
              <a:t>Run any other applicable rules toward ensuring the perfect order.</a:t>
            </a:r>
          </a:p>
        </p:txBody>
      </p:sp>
    </p:spTree>
    <p:extLst>
      <p:ext uri="{BB962C8B-B14F-4D97-AF65-F5344CB8AC3E}">
        <p14:creationId xmlns:p14="http://schemas.microsoft.com/office/powerpoint/2010/main" val="19837424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eaHelix_Template.potx" id="{81A91EA6-4E16-4D03-B989-7C0ABDDAD252}" vid="{42136831-6C13-4759-9E36-082E1FF8DD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 CPQ - Introduction</Template>
  <TotalTime>587</TotalTime>
  <Words>3453</Words>
  <Application>Microsoft Office PowerPoint</Application>
  <PresentationFormat>Widescreen</PresentationFormat>
  <Paragraphs>379</Paragraphs>
  <Slides>33</Slides>
  <Notes>29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5" baseType="lpstr">
      <vt:lpstr>Arial</vt:lpstr>
      <vt:lpstr>Brush Script MT</vt:lpstr>
      <vt:lpstr>Calibri</vt:lpstr>
      <vt:lpstr>Calibri Light</vt:lpstr>
      <vt:lpstr>inherit</vt:lpstr>
      <vt:lpstr>Lato</vt:lpstr>
      <vt:lpstr>Minion Pro</vt:lpstr>
      <vt:lpstr>Proxima Nova Light</vt:lpstr>
      <vt:lpstr>Proxima Nova SemiBold</vt:lpstr>
      <vt:lpstr>Times New Roman</vt:lpstr>
      <vt:lpstr>Office Theme</vt:lpstr>
      <vt:lpstr>Bitmap Image</vt:lpstr>
      <vt:lpstr>Build Configure, Price, Quote (CPQ)</vt:lpstr>
      <vt:lpstr>Agenda</vt:lpstr>
      <vt:lpstr>Industries CPQ Overview</vt:lpstr>
      <vt:lpstr>Industries CPQ Overview</vt:lpstr>
      <vt:lpstr>Industries CPQ Overview</vt:lpstr>
      <vt:lpstr>Industries CPQ Overview</vt:lpstr>
      <vt:lpstr>Industries CPQ Overview</vt:lpstr>
      <vt:lpstr>Industries CPQ Overview</vt:lpstr>
      <vt:lpstr>Industries CPQ Overview</vt:lpstr>
      <vt:lpstr>Industries CPQ Overview</vt:lpstr>
      <vt:lpstr>Industries CPQ Overview</vt:lpstr>
      <vt:lpstr>Industries CPQ Overview</vt:lpstr>
      <vt:lpstr>Lead-to-Cash</vt:lpstr>
      <vt:lpstr>Lead-to-Cash</vt:lpstr>
      <vt:lpstr>Order Capture and the Cart</vt:lpstr>
      <vt:lpstr>Order Capture and the Cart</vt:lpstr>
      <vt:lpstr>Order Capture and the Cart</vt:lpstr>
      <vt:lpstr>Pricing, Promotions, and Rules</vt:lpstr>
      <vt:lpstr>Pricing, Promotions, and Rules</vt:lpstr>
      <vt:lpstr>Pricing, Promotions, and Rules</vt:lpstr>
      <vt:lpstr>Pricing, Promotions, and Rules</vt:lpstr>
      <vt:lpstr>Guided Selling</vt:lpstr>
      <vt:lpstr>Guided Selling</vt:lpstr>
      <vt:lpstr>Pricing, Promotions, and Rules</vt:lpstr>
      <vt:lpstr>EPC</vt:lpstr>
      <vt:lpstr>EPC</vt:lpstr>
      <vt:lpstr>EPC</vt:lpstr>
      <vt:lpstr>EPC</vt:lpstr>
      <vt:lpstr>EPC</vt:lpstr>
      <vt:lpstr>EPC</vt:lpstr>
      <vt:lpstr>Guided Selling</vt:lpstr>
      <vt:lpstr>EPC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Microsoft</dc:creator>
  <cp:lastModifiedBy>Microsoft</cp:lastModifiedBy>
  <cp:revision>65</cp:revision>
  <dcterms:created xsi:type="dcterms:W3CDTF">2021-06-22T12:05:20Z</dcterms:created>
  <dcterms:modified xsi:type="dcterms:W3CDTF">2021-06-24T08:08:13Z</dcterms:modified>
</cp:coreProperties>
</file>